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61" r:id="rId2"/>
  </p:sldMasterIdLst>
  <p:notesMasterIdLst>
    <p:notesMasterId r:id="rId37"/>
  </p:notesMasterIdLst>
  <p:sldIdLst>
    <p:sldId id="256" r:id="rId3"/>
    <p:sldId id="257" r:id="rId4"/>
    <p:sldId id="258" r:id="rId5"/>
    <p:sldId id="265" r:id="rId6"/>
    <p:sldId id="269" r:id="rId7"/>
    <p:sldId id="266" r:id="rId8"/>
    <p:sldId id="267" r:id="rId9"/>
    <p:sldId id="268" r:id="rId10"/>
    <p:sldId id="271" r:id="rId11"/>
    <p:sldId id="270" r:id="rId12"/>
    <p:sldId id="272" r:id="rId13"/>
    <p:sldId id="273" r:id="rId14"/>
    <p:sldId id="274" r:id="rId15"/>
    <p:sldId id="277" r:id="rId16"/>
    <p:sldId id="295" r:id="rId17"/>
    <p:sldId id="278" r:id="rId18"/>
    <p:sldId id="275" r:id="rId19"/>
    <p:sldId id="281" r:id="rId20"/>
    <p:sldId id="280" r:id="rId21"/>
    <p:sldId id="279" r:id="rId22"/>
    <p:sldId id="282" r:id="rId23"/>
    <p:sldId id="283" r:id="rId24"/>
    <p:sldId id="284" r:id="rId25"/>
    <p:sldId id="285" r:id="rId26"/>
    <p:sldId id="286" r:id="rId27"/>
    <p:sldId id="287" r:id="rId28"/>
    <p:sldId id="288" r:id="rId29"/>
    <p:sldId id="290" r:id="rId30"/>
    <p:sldId id="289" r:id="rId31"/>
    <p:sldId id="291" r:id="rId32"/>
    <p:sldId id="292" r:id="rId33"/>
    <p:sldId id="293" r:id="rId34"/>
    <p:sldId id="294" r:id="rId35"/>
    <p:sldId id="264"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3C4656C-46F4-47E8-98B1-602FCBE62C18}" v="3866" dt="2021-02-01T03:43:52.224"/>
    <p1510:client id="{24706A88-857F-4B8A-8327-F5FCF9098022}" v="14" dt="2021-02-01T04:34:25.397"/>
    <p1510:client id="{25534F9C-0911-4332-BF7A-41C5B84545BD}" v="13" dt="2021-02-01T04:29:54.723"/>
    <p1510:client id="{3CBFDA14-4579-4945-B65E-8A618320FF1A}" v="3144" dt="2021-01-25T04:13:59.149"/>
    <p1510:client id="{41586507-5885-496D-8292-47737B539081}" v="6" dt="2021-02-14T17:23:47.300"/>
    <p1510:client id="{65687C60-8498-49E2-86A2-C71920313FFC}" v="82" dt="2020-12-19T19:16:52.215"/>
    <p1510:client id="{6B511FAA-C101-456E-AE76-84208FE5BB91}" v="118" dt="2021-01-10T17:30:14.259"/>
    <p1510:client id="{7226AEB5-A53D-4E58-BBCE-10B9FE5B6980}" v="26" dt="2021-02-01T02:05:06.740"/>
    <p1510:client id="{7605E6E4-BAB9-4CDC-BB8D-6F3B1173F27A}" v="2118" dt="2021-01-09T19:01:44.639"/>
    <p1510:client id="{76BBD204-B49B-434B-BC04-C5FEA6C3FC94}" v="1022" dt="2020-12-29T04:56:17.976"/>
    <p1510:client id="{A44FE988-CF8A-4F9E-9216-9F915EE7DC1E}" v="996" dt="2021-01-09T22:11:52.976"/>
    <p1510:client id="{AEF6720E-CCB6-460F-AAF7-4D8EB40F17A5}" v="4560" dt="2021-02-08T04:20:48.777"/>
    <p1510:client id="{CCC63047-7C5A-4FB7-9B7D-F4F29741166F}" v="932" dt="2021-02-14T00:20:09.295"/>
    <p1510:client id="{DE431245-1DED-4F91-AA07-4CD132071A57}" v="2557" dt="2020-12-19T18:52:04.451"/>
    <p1510:client id="{DEBD8069-5E36-4673-90B1-957C75F33810}" v="35" dt="2021-01-16T19:20:13.483"/>
    <p1510:client id="{E30CCC0C-2C9A-4FCC-A61B-2E8E49461A71}" v="65" dt="2021-01-16T19:18:47.816"/>
    <p1510:client id="{F39BD58C-6964-424F-9D27-87D5A5C7A8A3}" v="2779" dt="2021-01-03T02:06:47.59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2" autoAdjust="0"/>
    <p:restoredTop sz="94660"/>
  </p:normalViewPr>
  <p:slideViewPr>
    <p:cSldViewPr snapToGrid="0">
      <p:cViewPr varScale="1">
        <p:scale>
          <a:sx n="86" d="100"/>
          <a:sy n="86" d="100"/>
        </p:scale>
        <p:origin x="96" y="8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viewProps" Target="viewProps.xml"/><Relationship Id="rId21" Type="http://schemas.openxmlformats.org/officeDocument/2006/relationships/slide" Target="slides/slide19.xml"/><Relationship Id="rId34" Type="http://schemas.openxmlformats.org/officeDocument/2006/relationships/slide" Target="slides/slide32.xml"/><Relationship Id="rId42" Type="http://schemas.microsoft.com/office/2015/10/relationships/revisionInfo" Target="revisionInfo.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F5AD02D-5B64-44C4-B328-4A397A988A49}" type="datetimeFigureOut">
              <a:rPr lang="en-US"/>
              <a:t>2/14/2021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E7769D8-1928-440E-AE76-2E3BBDEA4ABE}" type="slidenum">
              <a:rPr lang="en-US"/>
              <a:t>‹#›</a:t>
            </a:fld>
            <a:endParaRPr lang="en-US"/>
          </a:p>
        </p:txBody>
      </p:sp>
    </p:spTree>
    <p:extLst>
      <p:ext uri="{BB962C8B-B14F-4D97-AF65-F5344CB8AC3E}">
        <p14:creationId xmlns:p14="http://schemas.microsoft.com/office/powerpoint/2010/main" val="28459413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Hundreds of gene are also missing from chimp which are present in human.</a:t>
            </a:r>
          </a:p>
          <a:p>
            <a:r>
              <a:rPr lang="en-US" dirty="0"/>
              <a:t>The 99% figure comes from Jon Alquist, who is now a creationist and </a:t>
            </a:r>
            <a:r>
              <a:rPr lang="en-US"/>
              <a:t>rejects this number.</a:t>
            </a:r>
            <a:endParaRPr lang="en-US" dirty="0"/>
          </a:p>
        </p:txBody>
      </p:sp>
      <p:sp>
        <p:nvSpPr>
          <p:cNvPr id="4" name="Slide Number Placeholder 3"/>
          <p:cNvSpPr>
            <a:spLocks noGrp="1"/>
          </p:cNvSpPr>
          <p:nvPr>
            <p:ph type="sldNum" sz="quarter" idx="5"/>
          </p:nvPr>
        </p:nvSpPr>
        <p:spPr/>
        <p:txBody>
          <a:bodyPr/>
          <a:lstStyle/>
          <a:p>
            <a:fld id="{FC9C46C4-0B32-420F-AD82-F2A2ADD8D228}" type="slidenum">
              <a:rPr lang="en-US" smtClean="0"/>
              <a:t>33</a:t>
            </a:fld>
            <a:endParaRPr lang="en-US"/>
          </a:p>
        </p:txBody>
      </p:sp>
    </p:spTree>
    <p:extLst>
      <p:ext uri="{BB962C8B-B14F-4D97-AF65-F5344CB8AC3E}">
        <p14:creationId xmlns:p14="http://schemas.microsoft.com/office/powerpoint/2010/main" val="8051078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2/14/2021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2/14/2021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2/14/2021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122363"/>
            <a:ext cx="103632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DF5783A-103B-4AB6-BC65-815CEF77C0C9}" type="datetimeFigureOut">
              <a:rPr lang="en-US" smtClean="0"/>
              <a:t>2/14/2021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D1865C-5594-4DAE-9082-1614827142E3}" type="slidenum">
              <a:rPr lang="en-US" smtClean="0"/>
              <a:t>‹#›</a:t>
            </a:fld>
            <a:endParaRPr lang="en-US"/>
          </a:p>
        </p:txBody>
      </p:sp>
    </p:spTree>
    <p:extLst>
      <p:ext uri="{BB962C8B-B14F-4D97-AF65-F5344CB8AC3E}">
        <p14:creationId xmlns:p14="http://schemas.microsoft.com/office/powerpoint/2010/main" val="10755003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DF5783A-103B-4AB6-BC65-815CEF77C0C9}" type="datetimeFigureOut">
              <a:rPr lang="en-US" smtClean="0"/>
              <a:t>2/14/2021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D1865C-5594-4DAE-9082-1614827142E3}" type="slidenum">
              <a:rPr lang="en-US" smtClean="0"/>
              <a:t>‹#›</a:t>
            </a:fld>
            <a:endParaRPr lang="en-US"/>
          </a:p>
        </p:txBody>
      </p:sp>
    </p:spTree>
    <p:extLst>
      <p:ext uri="{BB962C8B-B14F-4D97-AF65-F5344CB8AC3E}">
        <p14:creationId xmlns:p14="http://schemas.microsoft.com/office/powerpoint/2010/main" val="352657256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1" y="4589465"/>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DF5783A-103B-4AB6-BC65-815CEF77C0C9}" type="datetimeFigureOut">
              <a:rPr lang="en-US" smtClean="0"/>
              <a:t>2/14/2021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D1865C-5594-4DAE-9082-1614827142E3}" type="slidenum">
              <a:rPr lang="en-US" smtClean="0"/>
              <a:t>‹#›</a:t>
            </a:fld>
            <a:endParaRPr lang="en-US"/>
          </a:p>
        </p:txBody>
      </p:sp>
    </p:spTree>
    <p:extLst>
      <p:ext uri="{BB962C8B-B14F-4D97-AF65-F5344CB8AC3E}">
        <p14:creationId xmlns:p14="http://schemas.microsoft.com/office/powerpoint/2010/main" val="94687151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DF5783A-103B-4AB6-BC65-815CEF77C0C9}" type="datetimeFigureOut">
              <a:rPr lang="en-US" smtClean="0"/>
              <a:t>2/14/2021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0D1865C-5594-4DAE-9082-1614827142E3}" type="slidenum">
              <a:rPr lang="en-US" smtClean="0"/>
              <a:t>‹#›</a:t>
            </a:fld>
            <a:endParaRPr lang="en-US"/>
          </a:p>
        </p:txBody>
      </p:sp>
    </p:spTree>
    <p:extLst>
      <p:ext uri="{BB962C8B-B14F-4D97-AF65-F5344CB8AC3E}">
        <p14:creationId xmlns:p14="http://schemas.microsoft.com/office/powerpoint/2010/main" val="21415016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1"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DF5783A-103B-4AB6-BC65-815CEF77C0C9}" type="datetimeFigureOut">
              <a:rPr lang="en-US" smtClean="0"/>
              <a:t>2/14/2021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0D1865C-5594-4DAE-9082-1614827142E3}" type="slidenum">
              <a:rPr lang="en-US" smtClean="0"/>
              <a:t>‹#›</a:t>
            </a:fld>
            <a:endParaRPr lang="en-US"/>
          </a:p>
        </p:txBody>
      </p:sp>
    </p:spTree>
    <p:extLst>
      <p:ext uri="{BB962C8B-B14F-4D97-AF65-F5344CB8AC3E}">
        <p14:creationId xmlns:p14="http://schemas.microsoft.com/office/powerpoint/2010/main" val="254141297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DF5783A-103B-4AB6-BC65-815CEF77C0C9}" type="datetimeFigureOut">
              <a:rPr lang="en-US" smtClean="0"/>
              <a:t>2/14/2021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0D1865C-5594-4DAE-9082-1614827142E3}" type="slidenum">
              <a:rPr lang="en-US" smtClean="0"/>
              <a:t>‹#›</a:t>
            </a:fld>
            <a:endParaRPr lang="en-US"/>
          </a:p>
        </p:txBody>
      </p:sp>
    </p:spTree>
    <p:extLst>
      <p:ext uri="{BB962C8B-B14F-4D97-AF65-F5344CB8AC3E}">
        <p14:creationId xmlns:p14="http://schemas.microsoft.com/office/powerpoint/2010/main" val="220116027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DF5783A-103B-4AB6-BC65-815CEF77C0C9}" type="datetimeFigureOut">
              <a:rPr lang="en-US" smtClean="0"/>
              <a:t>2/14/2021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0D1865C-5594-4DAE-9082-1614827142E3}" type="slidenum">
              <a:rPr lang="en-US" smtClean="0"/>
              <a:t>‹#›</a:t>
            </a:fld>
            <a:endParaRPr lang="en-US"/>
          </a:p>
        </p:txBody>
      </p:sp>
    </p:spTree>
    <p:extLst>
      <p:ext uri="{BB962C8B-B14F-4D97-AF65-F5344CB8AC3E}">
        <p14:creationId xmlns:p14="http://schemas.microsoft.com/office/powerpoint/2010/main" val="160550172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DF5783A-103B-4AB6-BC65-815CEF77C0C9}" type="datetimeFigureOut">
              <a:rPr lang="en-US" smtClean="0"/>
              <a:t>2/14/2021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0D1865C-5594-4DAE-9082-1614827142E3}" type="slidenum">
              <a:rPr lang="en-US" smtClean="0"/>
              <a:t>‹#›</a:t>
            </a:fld>
            <a:endParaRPr lang="en-US"/>
          </a:p>
        </p:txBody>
      </p:sp>
    </p:spTree>
    <p:extLst>
      <p:ext uri="{BB962C8B-B14F-4D97-AF65-F5344CB8AC3E}">
        <p14:creationId xmlns:p14="http://schemas.microsoft.com/office/powerpoint/2010/main" val="24665254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2/14/2021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7"/>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DF5783A-103B-4AB6-BC65-815CEF77C0C9}" type="datetimeFigureOut">
              <a:rPr lang="en-US" smtClean="0"/>
              <a:t>2/14/2021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0D1865C-5594-4DAE-9082-1614827142E3}" type="slidenum">
              <a:rPr lang="en-US" smtClean="0"/>
              <a:t>‹#›</a:t>
            </a:fld>
            <a:endParaRPr lang="en-US"/>
          </a:p>
        </p:txBody>
      </p:sp>
    </p:spTree>
    <p:extLst>
      <p:ext uri="{BB962C8B-B14F-4D97-AF65-F5344CB8AC3E}">
        <p14:creationId xmlns:p14="http://schemas.microsoft.com/office/powerpoint/2010/main" val="210467126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DF5783A-103B-4AB6-BC65-815CEF77C0C9}" type="datetimeFigureOut">
              <a:rPr lang="en-US" smtClean="0"/>
              <a:t>2/14/2021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D1865C-5594-4DAE-9082-1614827142E3}" type="slidenum">
              <a:rPr lang="en-US" smtClean="0"/>
              <a:t>‹#›</a:t>
            </a:fld>
            <a:endParaRPr lang="en-US"/>
          </a:p>
        </p:txBody>
      </p:sp>
    </p:spTree>
    <p:extLst>
      <p:ext uri="{BB962C8B-B14F-4D97-AF65-F5344CB8AC3E}">
        <p14:creationId xmlns:p14="http://schemas.microsoft.com/office/powerpoint/2010/main" val="5942059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DF5783A-103B-4AB6-BC65-815CEF77C0C9}" type="datetimeFigureOut">
              <a:rPr lang="en-US" smtClean="0"/>
              <a:t>2/14/2021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D1865C-5594-4DAE-9082-1614827142E3}" type="slidenum">
              <a:rPr lang="en-US" smtClean="0"/>
              <a:t>‹#›</a:t>
            </a:fld>
            <a:endParaRPr lang="en-US"/>
          </a:p>
        </p:txBody>
      </p:sp>
    </p:spTree>
    <p:extLst>
      <p:ext uri="{BB962C8B-B14F-4D97-AF65-F5344CB8AC3E}">
        <p14:creationId xmlns:p14="http://schemas.microsoft.com/office/powerpoint/2010/main" val="152112218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x">
  <p:cSld name="1_Blank">
    <p:spTree>
      <p:nvGrpSpPr>
        <p:cNvPr id="1" name=""/>
        <p:cNvGrpSpPr/>
        <p:nvPr/>
      </p:nvGrpSpPr>
      <p:grpSpPr>
        <a:xfrm>
          <a:off x="0" y="0"/>
          <a:ext cx="0" cy="0"/>
          <a:chOff x="0" y="0"/>
          <a:chExt cx="0" cy="0"/>
        </a:xfrm>
      </p:grpSpPr>
      <p:sp>
        <p:nvSpPr>
          <p:cNvPr id="11" name="Shape 11"/>
          <p:cNvSpPr>
            <a:spLocks noGrp="1"/>
          </p:cNvSpPr>
          <p:nvPr>
            <p:ph type="title"/>
          </p:nvPr>
        </p:nvSpPr>
        <p:spPr>
          <a:prstGeom prst="rect">
            <a:avLst/>
          </a:prstGeom>
        </p:spPr>
        <p:txBody>
          <a:bodyPr/>
          <a:lstStyle/>
          <a:p>
            <a:r>
              <a:t>Title Text</a:t>
            </a:r>
          </a:p>
        </p:txBody>
      </p:sp>
      <p:sp>
        <p:nvSpPr>
          <p:cNvPr id="12" name="Shape 12"/>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3" name="Shape 13"/>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169854932"/>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2/14/2021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46CE7D5-CF57-46EF-B807-FDD0502418D4}" type="datetimeFigureOut">
              <a:rPr lang="en-US" smtClean="0"/>
              <a:t>2/14/2021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46CE7D5-CF57-46EF-B807-FDD0502418D4}" type="datetimeFigureOut">
              <a:rPr lang="en-US" smtClean="0"/>
              <a:t>2/14/2021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46CE7D5-CF57-46EF-B807-FDD0502418D4}" type="datetimeFigureOut">
              <a:rPr lang="en-US" smtClean="0"/>
              <a:t>2/14/2021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2/14/2021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2/14/2021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2/14/2021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2/14/2021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DF5783A-103B-4AB6-BC65-815CEF77C0C9}" type="datetimeFigureOut">
              <a:rPr lang="en-US" smtClean="0"/>
              <a:t>2/14/2021</a:t>
            </a:fld>
            <a:endParaRPr lang="en-US"/>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0D1865C-5594-4DAE-9082-1614827142E3}" type="slidenum">
              <a:rPr lang="en-US" smtClean="0"/>
              <a:t>‹#›</a:t>
            </a:fld>
            <a:endParaRPr lang="en-US"/>
          </a:p>
        </p:txBody>
      </p:sp>
    </p:spTree>
    <p:extLst>
      <p:ext uri="{BB962C8B-B14F-4D97-AF65-F5344CB8AC3E}">
        <p14:creationId xmlns:p14="http://schemas.microsoft.com/office/powerpoint/2010/main" val="864462154"/>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jpeg"/><Relationship Id="rId4" Type="http://schemas.openxmlformats.org/officeDocument/2006/relationships/image" Target="../media/image5.gi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2.xml"/><Relationship Id="rId5" Type="http://schemas.openxmlformats.org/officeDocument/2006/relationships/image" Target="../media/image11.jpeg"/><Relationship Id="rId4" Type="http://schemas.openxmlformats.org/officeDocument/2006/relationships/image" Target="../media/image10.jpe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s://creation.com/noah-and-genetics" TargetMode="External"/><Relationship Id="rId2" Type="http://schemas.openxmlformats.org/officeDocument/2006/relationships/hyperlink" Target="http://creation.com/y-chromosome-adam&#8203;" TargetMode="External"/><Relationship Id="rId1" Type="http://schemas.openxmlformats.org/officeDocument/2006/relationships/slideLayout" Target="../slideLayouts/slideLayout2.xml"/><Relationship Id="rId4" Type="http://schemas.openxmlformats.org/officeDocument/2006/relationships/hyperlink" Target="https://creation.com/topics/mitochondrial-eve" TargetMode="Externa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hyperlink" Target="http://creation.com"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A large clock tower towering over the city of london&#10;&#10;Description automatically generated">
            <a:extLst>
              <a:ext uri="{FF2B5EF4-FFF2-40B4-BE49-F238E27FC236}">
                <a16:creationId xmlns:a16="http://schemas.microsoft.com/office/drawing/2014/main" id="{3DC700F7-ACAC-4015-9A2B-D98445A23315}"/>
              </a:ext>
            </a:extLst>
          </p:cNvPr>
          <p:cNvPicPr>
            <a:picLocks noChangeAspect="1"/>
          </p:cNvPicPr>
          <p:nvPr/>
        </p:nvPicPr>
        <p:blipFill rotWithShape="1">
          <a:blip r:embed="rId2"/>
          <a:srcRect l="5607" t="9091" r="17692"/>
          <a:stretch/>
        </p:blipFill>
        <p:spPr>
          <a:xfrm>
            <a:off x="3523488" y="10"/>
            <a:ext cx="8668512" cy="6857990"/>
          </a:xfrm>
          <a:prstGeom prst="rect">
            <a:avLst/>
          </a:prstGeom>
        </p:spPr>
      </p:pic>
      <p:sp>
        <p:nvSpPr>
          <p:cNvPr id="11" name="Rectangle 10">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p:nvPr>
        </p:nvSpPr>
        <p:spPr>
          <a:xfrm>
            <a:off x="477981" y="1122363"/>
            <a:ext cx="4023360" cy="3204134"/>
          </a:xfrm>
        </p:spPr>
        <p:txBody>
          <a:bodyPr anchor="b">
            <a:normAutofit/>
          </a:bodyPr>
          <a:lstStyle/>
          <a:p>
            <a:pPr algn="l"/>
            <a:r>
              <a:rPr lang="en-US" sz="4800" dirty="0">
                <a:cs typeface="Calibri Light"/>
              </a:rPr>
              <a:t>Westminster Shorter Catechism</a:t>
            </a:r>
            <a:br>
              <a:rPr lang="en-US" sz="4800" dirty="0">
                <a:cs typeface="Calibri Light"/>
              </a:rPr>
            </a:br>
            <a:endParaRPr lang="en-US" sz="4800" dirty="0">
              <a:cs typeface="Calibri Light"/>
            </a:endParaRPr>
          </a:p>
        </p:txBody>
      </p:sp>
      <p:sp>
        <p:nvSpPr>
          <p:cNvPr id="3" name="Subtitle 2"/>
          <p:cNvSpPr>
            <a:spLocks noGrp="1"/>
          </p:cNvSpPr>
          <p:nvPr>
            <p:ph type="subTitle" idx="1"/>
          </p:nvPr>
        </p:nvSpPr>
        <p:spPr>
          <a:xfrm>
            <a:off x="477980" y="4872922"/>
            <a:ext cx="4023359" cy="1208141"/>
          </a:xfrm>
        </p:spPr>
        <p:txBody>
          <a:bodyPr vert="horz" lIns="91440" tIns="45720" rIns="91440" bIns="45720" rtlCol="0" anchor="t">
            <a:noAutofit/>
          </a:bodyPr>
          <a:lstStyle/>
          <a:p>
            <a:pPr algn="l"/>
            <a:r>
              <a:rPr lang="en-US" dirty="0">
                <a:cs typeface="Calibri"/>
              </a:rPr>
              <a:t>Questions 11 - 13</a:t>
            </a:r>
          </a:p>
          <a:p>
            <a:pPr algn="l"/>
            <a:r>
              <a:rPr lang="en-US" dirty="0">
                <a:cs typeface="Calibri"/>
              </a:rPr>
              <a:t>February 14, 2021</a:t>
            </a:r>
          </a:p>
          <a:p>
            <a:pPr algn="l"/>
            <a:r>
              <a:rPr lang="en-US" dirty="0">
                <a:cs typeface="Calibri"/>
              </a:rPr>
              <a:t>Calvary OPC, La Mirada, CA</a:t>
            </a:r>
          </a:p>
        </p:txBody>
      </p:sp>
      <p:sp>
        <p:nvSpPr>
          <p:cNvPr id="13" name="Rectangle 12">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5" name="Rectangle 14">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9857222"/>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BC0EB8-36ED-42C6-AED3-8066CB0001BF}"/>
              </a:ext>
            </a:extLst>
          </p:cNvPr>
          <p:cNvSpPr>
            <a:spLocks noGrp="1"/>
          </p:cNvSpPr>
          <p:nvPr>
            <p:ph type="title"/>
          </p:nvPr>
        </p:nvSpPr>
        <p:spPr/>
        <p:txBody>
          <a:bodyPr/>
          <a:lstStyle/>
          <a:p>
            <a:pPr algn="ctr"/>
            <a:r>
              <a:rPr lang="en-US" dirty="0">
                <a:cs typeface="Calibri Light"/>
              </a:rPr>
              <a:t>What does the Bible say?</a:t>
            </a:r>
          </a:p>
        </p:txBody>
      </p:sp>
      <p:sp>
        <p:nvSpPr>
          <p:cNvPr id="3" name="Content Placeholder 2">
            <a:extLst>
              <a:ext uri="{FF2B5EF4-FFF2-40B4-BE49-F238E27FC236}">
                <a16:creationId xmlns:a16="http://schemas.microsoft.com/office/drawing/2014/main" id="{7EBEEE24-2818-45EF-AC06-CE80B4463B8A}"/>
              </a:ext>
            </a:extLst>
          </p:cNvPr>
          <p:cNvSpPr>
            <a:spLocks noGrp="1"/>
          </p:cNvSpPr>
          <p:nvPr>
            <p:ph idx="1"/>
          </p:nvPr>
        </p:nvSpPr>
        <p:spPr/>
        <p:txBody>
          <a:bodyPr vert="horz" lIns="91440" tIns="45720" rIns="91440" bIns="45720" rtlCol="0" anchor="t">
            <a:normAutofit/>
          </a:bodyPr>
          <a:lstStyle/>
          <a:p>
            <a:r>
              <a:rPr lang="en-US" sz="3000" dirty="0">
                <a:cs typeface="Calibri"/>
              </a:rPr>
              <a:t>"</a:t>
            </a:r>
            <a:r>
              <a:rPr lang="en-US" sz="3000" dirty="0">
                <a:ea typeface="+mn-lt"/>
                <a:cs typeface="+mn-lt"/>
              </a:rPr>
              <a:t>The Lord is righteous in all His ways, holy in all His works." (Psalm 145:17)</a:t>
            </a:r>
            <a:endParaRPr lang="en-US" dirty="0">
              <a:ea typeface="+mn-lt"/>
              <a:cs typeface="+mn-lt"/>
            </a:endParaRPr>
          </a:p>
          <a:p>
            <a:r>
              <a:rPr lang="en-US" sz="3000" dirty="0">
                <a:cs typeface="Calibri"/>
              </a:rPr>
              <a:t>"</a:t>
            </a:r>
            <a:r>
              <a:rPr lang="en-US" sz="3000" dirty="0">
                <a:ea typeface="+mn-lt"/>
                <a:cs typeface="+mn-lt"/>
              </a:rPr>
              <a:t>Are not two sparrows sold for a copper coin? And not one of them falls to the ground apart from your Father’s will.</a:t>
            </a:r>
            <a:r>
              <a:rPr lang="en-US" sz="3000" dirty="0">
                <a:cs typeface="Calibri"/>
              </a:rPr>
              <a:t>" (Matthew 10:29)</a:t>
            </a:r>
          </a:p>
          <a:p>
            <a:r>
              <a:rPr lang="en-US" sz="3000" dirty="0">
                <a:cs typeface="Calibri"/>
              </a:rPr>
              <a:t>"Upholding all things by the word of his power." (Hebrews 1:3)</a:t>
            </a:r>
          </a:p>
        </p:txBody>
      </p:sp>
    </p:spTree>
    <p:extLst>
      <p:ext uri="{BB962C8B-B14F-4D97-AF65-F5344CB8AC3E}">
        <p14:creationId xmlns:p14="http://schemas.microsoft.com/office/powerpoint/2010/main" val="10249722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D49A52-6CD7-4485-8720-163BFC79F42E}"/>
              </a:ext>
            </a:extLst>
          </p:cNvPr>
          <p:cNvSpPr>
            <a:spLocks noGrp="1"/>
          </p:cNvSpPr>
          <p:nvPr>
            <p:ph type="title"/>
          </p:nvPr>
        </p:nvSpPr>
        <p:spPr/>
        <p:txBody>
          <a:bodyPr/>
          <a:lstStyle/>
          <a:p>
            <a:pPr algn="ctr"/>
            <a:r>
              <a:rPr lang="en-US" dirty="0">
                <a:cs typeface="Calibri Light"/>
              </a:rPr>
              <a:t>Preserving</a:t>
            </a:r>
          </a:p>
        </p:txBody>
      </p:sp>
      <p:sp>
        <p:nvSpPr>
          <p:cNvPr id="3" name="Content Placeholder 2">
            <a:extLst>
              <a:ext uri="{FF2B5EF4-FFF2-40B4-BE49-F238E27FC236}">
                <a16:creationId xmlns:a16="http://schemas.microsoft.com/office/drawing/2014/main" id="{16C1314C-DB0A-4FA8-BF7C-44B1597CA2C4}"/>
              </a:ext>
            </a:extLst>
          </p:cNvPr>
          <p:cNvSpPr>
            <a:spLocks noGrp="1"/>
          </p:cNvSpPr>
          <p:nvPr>
            <p:ph idx="1"/>
          </p:nvPr>
        </p:nvSpPr>
        <p:spPr/>
        <p:txBody>
          <a:bodyPr vert="horz" lIns="91440" tIns="45720" rIns="91440" bIns="45720" rtlCol="0" anchor="t">
            <a:normAutofit lnSpcReduction="10000"/>
          </a:bodyPr>
          <a:lstStyle/>
          <a:p>
            <a:r>
              <a:rPr lang="en-US" dirty="0">
                <a:cs typeface="Calibri"/>
              </a:rPr>
              <a:t>God did not just wind up the world, let it go and then retire to some far corner of the universe (contra Deism).</a:t>
            </a:r>
          </a:p>
          <a:p>
            <a:r>
              <a:rPr lang="en-US" dirty="0">
                <a:cs typeface="Calibri"/>
              </a:rPr>
              <a:t>God not only </a:t>
            </a:r>
            <a:r>
              <a:rPr lang="en-US" i="1" dirty="0">
                <a:cs typeface="Calibri"/>
              </a:rPr>
              <a:t>creates</a:t>
            </a:r>
            <a:r>
              <a:rPr lang="en-US" dirty="0">
                <a:cs typeface="Calibri"/>
              </a:rPr>
              <a:t> but also actively </a:t>
            </a:r>
            <a:r>
              <a:rPr lang="en-US" i="1" dirty="0">
                <a:cs typeface="Calibri"/>
              </a:rPr>
              <a:t>preserves and governs</a:t>
            </a:r>
            <a:r>
              <a:rPr lang="en-US" dirty="0">
                <a:cs typeface="Calibri"/>
              </a:rPr>
              <a:t> nature.</a:t>
            </a:r>
          </a:p>
          <a:p>
            <a:r>
              <a:rPr lang="en-US" dirty="0">
                <a:cs typeface="Calibri"/>
              </a:rPr>
              <a:t>Natural disasters/difficult situations are all in God's sovereign control</a:t>
            </a:r>
          </a:p>
          <a:p>
            <a:pPr lvl="1"/>
            <a:r>
              <a:rPr lang="en-US" dirty="0">
                <a:cs typeface="Calibri"/>
              </a:rPr>
              <a:t>i.e. the defeat of the Spanish Armada in 1588 with 132 ships and 28,000 troops against Protestant England</a:t>
            </a:r>
          </a:p>
          <a:p>
            <a:pPr lvl="1"/>
            <a:r>
              <a:rPr lang="en-US" dirty="0">
                <a:cs typeface="Calibri"/>
              </a:rPr>
              <a:t>Southern generals marched bravely into battle knowing when their time to die would come</a:t>
            </a:r>
          </a:p>
          <a:p>
            <a:pPr lvl="1"/>
            <a:r>
              <a:rPr lang="en-US" b="1" dirty="0">
                <a:cs typeface="Calibri"/>
              </a:rPr>
              <a:t>Q: think of other historical events that were under God's control</a:t>
            </a:r>
          </a:p>
          <a:p>
            <a:r>
              <a:rPr lang="en-US" dirty="0">
                <a:cs typeface="Calibri"/>
              </a:rPr>
              <a:t>This is great encouragement!</a:t>
            </a:r>
          </a:p>
          <a:p>
            <a:pPr lvl="1"/>
            <a:r>
              <a:rPr lang="en-US" b="1" dirty="0">
                <a:cs typeface="Calibri"/>
              </a:rPr>
              <a:t>Read Psalm 91:7! Psalm 46:1-2!</a:t>
            </a:r>
          </a:p>
        </p:txBody>
      </p:sp>
    </p:spTree>
    <p:extLst>
      <p:ext uri="{BB962C8B-B14F-4D97-AF65-F5344CB8AC3E}">
        <p14:creationId xmlns:p14="http://schemas.microsoft.com/office/powerpoint/2010/main" val="12745528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D49A52-6CD7-4485-8720-163BFC79F42E}"/>
              </a:ext>
            </a:extLst>
          </p:cNvPr>
          <p:cNvSpPr>
            <a:spLocks noGrp="1"/>
          </p:cNvSpPr>
          <p:nvPr>
            <p:ph type="title"/>
          </p:nvPr>
        </p:nvSpPr>
        <p:spPr>
          <a:xfrm>
            <a:off x="838200" y="365125"/>
            <a:ext cx="10515600" cy="951752"/>
          </a:xfrm>
        </p:spPr>
        <p:txBody>
          <a:bodyPr/>
          <a:lstStyle/>
          <a:p>
            <a:pPr algn="ctr"/>
            <a:r>
              <a:rPr lang="en-US" dirty="0">
                <a:cs typeface="Calibri Light"/>
              </a:rPr>
              <a:t>Governing</a:t>
            </a:r>
            <a:endParaRPr lang="en-US" dirty="0"/>
          </a:p>
        </p:txBody>
      </p:sp>
      <p:sp>
        <p:nvSpPr>
          <p:cNvPr id="3" name="Content Placeholder 2">
            <a:extLst>
              <a:ext uri="{FF2B5EF4-FFF2-40B4-BE49-F238E27FC236}">
                <a16:creationId xmlns:a16="http://schemas.microsoft.com/office/drawing/2014/main" id="{16C1314C-DB0A-4FA8-BF7C-44B1597CA2C4}"/>
              </a:ext>
            </a:extLst>
          </p:cNvPr>
          <p:cNvSpPr>
            <a:spLocks noGrp="1"/>
          </p:cNvSpPr>
          <p:nvPr>
            <p:ph idx="1"/>
          </p:nvPr>
        </p:nvSpPr>
        <p:spPr>
          <a:xfrm>
            <a:off x="780690" y="1394304"/>
            <a:ext cx="10515600" cy="4753904"/>
          </a:xfrm>
        </p:spPr>
        <p:txBody>
          <a:bodyPr vert="horz" lIns="91440" tIns="45720" rIns="91440" bIns="45720" rtlCol="0" anchor="t">
            <a:normAutofit/>
          </a:bodyPr>
          <a:lstStyle/>
          <a:p>
            <a:r>
              <a:rPr lang="en-US" dirty="0">
                <a:cs typeface="Calibri"/>
              </a:rPr>
              <a:t>Evolutionary thinking has infected our view of history as well</a:t>
            </a:r>
            <a:endParaRPr lang="en-US"/>
          </a:p>
          <a:p>
            <a:pPr lvl="1"/>
            <a:r>
              <a:rPr lang="en-US" dirty="0">
                <a:cs typeface="Calibri"/>
              </a:rPr>
              <a:t>Many people think that historical events are random, chance events</a:t>
            </a:r>
          </a:p>
          <a:p>
            <a:pPr lvl="1"/>
            <a:r>
              <a:rPr lang="en-US" dirty="0">
                <a:cs typeface="Calibri"/>
              </a:rPr>
              <a:t>On the contrary, they all go according to God's foreordained plans</a:t>
            </a:r>
          </a:p>
          <a:p>
            <a:r>
              <a:rPr lang="en-US" dirty="0">
                <a:cs typeface="Calibri"/>
              </a:rPr>
              <a:t>"</a:t>
            </a:r>
            <a:r>
              <a:rPr lang="en-US" dirty="0">
                <a:ea typeface="+mn-lt"/>
                <a:cs typeface="+mn-lt"/>
              </a:rPr>
              <a:t>And He changes the times and the seasons; He removes kings and raises up kings</a:t>
            </a:r>
            <a:r>
              <a:rPr lang="en-US" dirty="0">
                <a:cs typeface="Calibri"/>
              </a:rPr>
              <a:t>" (Daniel 2:21)</a:t>
            </a:r>
          </a:p>
          <a:p>
            <a:r>
              <a:rPr lang="en-US" dirty="0">
                <a:cs typeface="Calibri"/>
              </a:rPr>
              <a:t>Not only that, God controls even the sparrows and knows the hairs on our heads</a:t>
            </a:r>
          </a:p>
          <a:p>
            <a:r>
              <a:rPr lang="en-US" b="1" dirty="0">
                <a:cs typeface="Calibri"/>
              </a:rPr>
              <a:t>Q: Would you counsel someone who lost a loved one by emphasizing God's </a:t>
            </a:r>
            <a:r>
              <a:rPr lang="en-US" b="1" dirty="0" err="1">
                <a:cs typeface="Calibri"/>
              </a:rPr>
              <a:t>sovereignity</a:t>
            </a:r>
            <a:r>
              <a:rPr lang="en-US" b="1" dirty="0">
                <a:cs typeface="Calibri"/>
              </a:rPr>
              <a:t>?</a:t>
            </a:r>
            <a:endParaRPr lang="en-US"/>
          </a:p>
          <a:p>
            <a:pPr lvl="1"/>
            <a:r>
              <a:rPr lang="en-US" dirty="0">
                <a:cs typeface="Calibri"/>
              </a:rPr>
              <a:t>Read Romans 8:28</a:t>
            </a:r>
          </a:p>
          <a:p>
            <a:endParaRPr lang="en-US" dirty="0">
              <a:cs typeface="Calibri"/>
            </a:endParaRPr>
          </a:p>
        </p:txBody>
      </p:sp>
    </p:spTree>
    <p:extLst>
      <p:ext uri="{BB962C8B-B14F-4D97-AF65-F5344CB8AC3E}">
        <p14:creationId xmlns:p14="http://schemas.microsoft.com/office/powerpoint/2010/main" val="28211069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0ECAD9-63F7-4349-AFF1-89BA160FF40A}"/>
              </a:ext>
            </a:extLst>
          </p:cNvPr>
          <p:cNvSpPr>
            <a:spLocks noGrp="1"/>
          </p:cNvSpPr>
          <p:nvPr>
            <p:ph type="title"/>
          </p:nvPr>
        </p:nvSpPr>
        <p:spPr/>
        <p:txBody>
          <a:bodyPr/>
          <a:lstStyle/>
          <a:p>
            <a:pPr algn="ctr"/>
            <a:r>
              <a:rPr lang="en-US" dirty="0">
                <a:cs typeface="Calibri Light"/>
              </a:rPr>
              <a:t>God's decrees</a:t>
            </a:r>
          </a:p>
        </p:txBody>
      </p:sp>
      <p:sp>
        <p:nvSpPr>
          <p:cNvPr id="3" name="Content Placeholder 2">
            <a:extLst>
              <a:ext uri="{FF2B5EF4-FFF2-40B4-BE49-F238E27FC236}">
                <a16:creationId xmlns:a16="http://schemas.microsoft.com/office/drawing/2014/main" id="{15D78D6F-6BBE-4975-8963-146C45FC72B0}"/>
              </a:ext>
            </a:extLst>
          </p:cNvPr>
          <p:cNvSpPr>
            <a:spLocks noGrp="1"/>
          </p:cNvSpPr>
          <p:nvPr>
            <p:ph idx="1"/>
          </p:nvPr>
        </p:nvSpPr>
        <p:spPr>
          <a:xfrm>
            <a:off x="838200" y="1825625"/>
            <a:ext cx="10084280" cy="4351338"/>
          </a:xfrm>
        </p:spPr>
        <p:txBody>
          <a:bodyPr vert="horz" lIns="91440" tIns="45720" rIns="91440" bIns="45720" rtlCol="0" anchor="t">
            <a:normAutofit/>
          </a:bodyPr>
          <a:lstStyle/>
          <a:p>
            <a:r>
              <a:rPr lang="en-US" dirty="0">
                <a:ea typeface="+mn-lt"/>
                <a:cs typeface="+mn-lt"/>
              </a:rPr>
              <a:t>"</a:t>
            </a:r>
            <a:r>
              <a:rPr lang="en-US" dirty="0">
                <a:cs typeface="Calibri"/>
              </a:rPr>
              <a:t>In Him also we have obtained an inheritance, being </a:t>
            </a:r>
            <a:r>
              <a:rPr lang="en-US" i="1" dirty="0">
                <a:cs typeface="Calibri"/>
              </a:rPr>
              <a:t>predestined according to the purpose of Him</a:t>
            </a:r>
            <a:r>
              <a:rPr lang="en-US" dirty="0">
                <a:cs typeface="Calibri"/>
              </a:rPr>
              <a:t> who works all things </a:t>
            </a:r>
            <a:r>
              <a:rPr lang="en-US" i="1" dirty="0">
                <a:cs typeface="Calibri"/>
              </a:rPr>
              <a:t>according to the counsel of His will</a:t>
            </a:r>
            <a:r>
              <a:rPr lang="en-US" dirty="0">
                <a:ea typeface="+mn-lt"/>
                <a:cs typeface="+mn-lt"/>
              </a:rPr>
              <a:t>" (Ephesians 1:11)</a:t>
            </a:r>
          </a:p>
          <a:p>
            <a:r>
              <a:rPr lang="en-US" dirty="0">
                <a:cs typeface="Calibri"/>
              </a:rPr>
              <a:t>Before time God decreed what would happen</a:t>
            </a:r>
          </a:p>
          <a:p>
            <a:pPr lvl="1"/>
            <a:r>
              <a:rPr lang="en-US" dirty="0">
                <a:cs typeface="Calibri"/>
              </a:rPr>
              <a:t>He didn't make mistakes or changes</a:t>
            </a:r>
          </a:p>
          <a:p>
            <a:pPr lvl="1"/>
            <a:r>
              <a:rPr lang="en-US" dirty="0">
                <a:cs typeface="Calibri"/>
              </a:rPr>
              <a:t>He didn't deliberate or make drawings at whiteboard</a:t>
            </a:r>
          </a:p>
          <a:p>
            <a:pPr lvl="1"/>
            <a:r>
              <a:rPr lang="en-US" dirty="0">
                <a:cs typeface="Calibri"/>
              </a:rPr>
              <a:t>GOD DECREED</a:t>
            </a:r>
          </a:p>
          <a:p>
            <a:r>
              <a:rPr lang="en-US" dirty="0">
                <a:cs typeface="Calibri"/>
              </a:rPr>
              <a:t>Now, in history, God ACTS. God is pure </a:t>
            </a:r>
            <a:r>
              <a:rPr lang="en-US" i="1" dirty="0">
                <a:cs typeface="Calibri"/>
              </a:rPr>
              <a:t>act</a:t>
            </a:r>
            <a:r>
              <a:rPr lang="en-US" dirty="0">
                <a:cs typeface="Calibri"/>
              </a:rPr>
              <a:t> (</a:t>
            </a:r>
            <a:r>
              <a:rPr lang="en-US" dirty="0" err="1">
                <a:cs typeface="Calibri"/>
              </a:rPr>
              <a:t>purus</a:t>
            </a:r>
            <a:r>
              <a:rPr lang="en-US" dirty="0">
                <a:cs typeface="Calibri"/>
              </a:rPr>
              <a:t> actus)</a:t>
            </a:r>
          </a:p>
          <a:p>
            <a:pPr lvl="1"/>
            <a:r>
              <a:rPr lang="en-US" dirty="0">
                <a:cs typeface="Calibri"/>
              </a:rPr>
              <a:t>We can therefore take great comfort in God's promises because God does not change!!</a:t>
            </a:r>
          </a:p>
        </p:txBody>
      </p:sp>
    </p:spTree>
    <p:extLst>
      <p:ext uri="{BB962C8B-B14F-4D97-AF65-F5344CB8AC3E}">
        <p14:creationId xmlns:p14="http://schemas.microsoft.com/office/powerpoint/2010/main" val="27286310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A screenshot of a computer screen&#10;&#10;Description automatically generated">
            <a:extLst>
              <a:ext uri="{FF2B5EF4-FFF2-40B4-BE49-F238E27FC236}">
                <a16:creationId xmlns:a16="http://schemas.microsoft.com/office/drawing/2014/main" id="{8B53B82B-2666-4430-AAA7-5ECE67209195}"/>
              </a:ext>
            </a:extLst>
          </p:cNvPr>
          <p:cNvPicPr>
            <a:picLocks noChangeAspect="1"/>
          </p:cNvPicPr>
          <p:nvPr/>
        </p:nvPicPr>
        <p:blipFill rotWithShape="1">
          <a:blip r:embed="rId2"/>
          <a:srcRect l="24685" t="10738" r="24559" b="12975"/>
          <a:stretch/>
        </p:blipFill>
        <p:spPr>
          <a:xfrm>
            <a:off x="2912853" y="990079"/>
            <a:ext cx="5792632" cy="4894711"/>
          </a:xfrm>
          <a:prstGeom prst="rect">
            <a:avLst/>
          </a:prstGeom>
        </p:spPr>
      </p:pic>
      <p:sp>
        <p:nvSpPr>
          <p:cNvPr id="3" name="&quot;Not Allowed&quot; Symbol 2">
            <a:extLst>
              <a:ext uri="{FF2B5EF4-FFF2-40B4-BE49-F238E27FC236}">
                <a16:creationId xmlns:a16="http://schemas.microsoft.com/office/drawing/2014/main" id="{21A89610-1EBA-4AFF-838C-FA50540F6992}"/>
              </a:ext>
            </a:extLst>
          </p:cNvPr>
          <p:cNvSpPr/>
          <p:nvPr/>
        </p:nvSpPr>
        <p:spPr>
          <a:xfrm>
            <a:off x="3769743" y="1390291"/>
            <a:ext cx="4615131" cy="4270074"/>
          </a:xfrm>
          <a:prstGeom prst="noSmoking">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67657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13C24A-44DC-4F70-9239-33FB7227C82A}"/>
              </a:ext>
            </a:extLst>
          </p:cNvPr>
          <p:cNvSpPr>
            <a:spLocks noGrp="1"/>
          </p:cNvSpPr>
          <p:nvPr>
            <p:ph type="title"/>
          </p:nvPr>
        </p:nvSpPr>
        <p:spPr/>
        <p:txBody>
          <a:bodyPr/>
          <a:lstStyle/>
          <a:p>
            <a:pPr algn="ctr"/>
            <a:r>
              <a:rPr lang="en-US" dirty="0" err="1">
                <a:cs typeface="Calibri Light"/>
              </a:rPr>
              <a:t>Molinism</a:t>
            </a:r>
            <a:r>
              <a:rPr lang="en-US" dirty="0">
                <a:cs typeface="Calibri Light"/>
              </a:rPr>
              <a:t> (middle knowledge)</a:t>
            </a:r>
          </a:p>
        </p:txBody>
      </p:sp>
      <p:sp>
        <p:nvSpPr>
          <p:cNvPr id="3" name="Content Placeholder 2">
            <a:extLst>
              <a:ext uri="{FF2B5EF4-FFF2-40B4-BE49-F238E27FC236}">
                <a16:creationId xmlns:a16="http://schemas.microsoft.com/office/drawing/2014/main" id="{C57E0E16-FF72-4C50-A82E-6B6D55A39E3C}"/>
              </a:ext>
            </a:extLst>
          </p:cNvPr>
          <p:cNvSpPr>
            <a:spLocks noGrp="1"/>
          </p:cNvSpPr>
          <p:nvPr>
            <p:ph idx="1"/>
          </p:nvPr>
        </p:nvSpPr>
        <p:spPr/>
        <p:txBody>
          <a:bodyPr vert="horz" lIns="91440" tIns="45720" rIns="91440" bIns="45720" rtlCol="0" anchor="t">
            <a:normAutofit/>
          </a:bodyPr>
          <a:lstStyle/>
          <a:p>
            <a:r>
              <a:rPr lang="en-US" dirty="0">
                <a:cs typeface="Calibri"/>
              </a:rPr>
              <a:t>Named after Luis de Molina, 16th century Jesuit</a:t>
            </a:r>
          </a:p>
          <a:p>
            <a:r>
              <a:rPr lang="en-US" dirty="0">
                <a:cs typeface="Calibri"/>
              </a:rPr>
              <a:t>Used to counter Calvinism, </a:t>
            </a:r>
            <a:r>
              <a:rPr lang="en-US" dirty="0" err="1">
                <a:cs typeface="Calibri"/>
              </a:rPr>
              <a:t>Molinism</a:t>
            </a:r>
            <a:r>
              <a:rPr lang="en-US" dirty="0">
                <a:cs typeface="Calibri"/>
              </a:rPr>
              <a:t> states that human will is independent of the actions of God</a:t>
            </a:r>
          </a:p>
          <a:p>
            <a:r>
              <a:rPr lang="en-US" dirty="0">
                <a:cs typeface="Calibri"/>
              </a:rPr>
              <a:t>God designs millions and millions of worlds, and chooses the best of all worlds where the most people are saved</a:t>
            </a:r>
          </a:p>
          <a:p>
            <a:r>
              <a:rPr lang="en-US" dirty="0">
                <a:cs typeface="Calibri"/>
              </a:rPr>
              <a:t>Places ultimate responsibility on man</a:t>
            </a:r>
          </a:p>
          <a:p>
            <a:r>
              <a:rPr lang="en-US" dirty="0">
                <a:cs typeface="Calibri"/>
              </a:rPr>
              <a:t>God merely reacts to humans</a:t>
            </a:r>
          </a:p>
          <a:p>
            <a:r>
              <a:rPr lang="en-US" dirty="0">
                <a:cs typeface="Calibri"/>
              </a:rPr>
              <a:t>Virtually the same as Arminianism</a:t>
            </a:r>
          </a:p>
        </p:txBody>
      </p:sp>
      <p:grpSp>
        <p:nvGrpSpPr>
          <p:cNvPr id="7" name="Group 6">
            <a:extLst>
              <a:ext uri="{FF2B5EF4-FFF2-40B4-BE49-F238E27FC236}">
                <a16:creationId xmlns:a16="http://schemas.microsoft.com/office/drawing/2014/main" id="{A89FD18A-2D26-4758-B0D7-BE9F31CF2D49}"/>
              </a:ext>
            </a:extLst>
          </p:cNvPr>
          <p:cNvGrpSpPr/>
          <p:nvPr/>
        </p:nvGrpSpPr>
        <p:grpSpPr>
          <a:xfrm>
            <a:off x="8548777" y="3750532"/>
            <a:ext cx="2743200" cy="2928755"/>
            <a:chOff x="8548777" y="3750532"/>
            <a:chExt cx="2743200" cy="2928755"/>
          </a:xfrm>
        </p:grpSpPr>
        <p:pic>
          <p:nvPicPr>
            <p:cNvPr id="5" name="Picture 2" descr="A screenshot of a computer screen&#10;&#10;Description automatically generated">
              <a:extLst>
                <a:ext uri="{FF2B5EF4-FFF2-40B4-BE49-F238E27FC236}">
                  <a16:creationId xmlns:a16="http://schemas.microsoft.com/office/drawing/2014/main" id="{646C9EE1-18C5-4794-84BB-FC71B9CAE8C8}"/>
                </a:ext>
              </a:extLst>
            </p:cNvPr>
            <p:cNvPicPr>
              <a:picLocks noChangeAspect="1"/>
            </p:cNvPicPr>
            <p:nvPr/>
          </p:nvPicPr>
          <p:blipFill rotWithShape="1">
            <a:blip r:embed="rId2"/>
            <a:srcRect l="55793" t="23043" r="24685" b="13199"/>
            <a:stretch/>
          </p:blipFill>
          <p:spPr>
            <a:xfrm>
              <a:off x="9296400" y="3750532"/>
              <a:ext cx="1336535" cy="2437458"/>
            </a:xfrm>
            <a:prstGeom prst="rect">
              <a:avLst/>
            </a:prstGeom>
          </p:spPr>
        </p:pic>
        <p:sp>
          <p:nvSpPr>
            <p:cNvPr id="6" name="TextBox 5">
              <a:extLst>
                <a:ext uri="{FF2B5EF4-FFF2-40B4-BE49-F238E27FC236}">
                  <a16:creationId xmlns:a16="http://schemas.microsoft.com/office/drawing/2014/main" id="{9C4C2E28-2501-4D8C-84CD-6001891E142D}"/>
                </a:ext>
              </a:extLst>
            </p:cNvPr>
            <p:cNvSpPr txBox="1"/>
            <p:nvPr/>
          </p:nvSpPr>
          <p:spPr>
            <a:xfrm>
              <a:off x="8548777" y="6248400"/>
              <a:ext cx="2743200"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200" b="1" dirty="0" err="1"/>
                <a:t>Molinism's</a:t>
              </a:r>
              <a:r>
                <a:rPr lang="en-US" sz="2200" b="1" dirty="0"/>
                <a:t> god</a:t>
              </a:r>
              <a:endParaRPr lang="en-US" sz="2200" b="1" dirty="0">
                <a:cs typeface="Calibri"/>
              </a:endParaRPr>
            </a:p>
          </p:txBody>
        </p:sp>
      </p:grpSp>
    </p:spTree>
    <p:extLst>
      <p:ext uri="{BB962C8B-B14F-4D97-AF65-F5344CB8AC3E}">
        <p14:creationId xmlns:p14="http://schemas.microsoft.com/office/powerpoint/2010/main" val="3841216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799460-7B88-477B-9C12-8D8E1AFDBD65}"/>
              </a:ext>
            </a:extLst>
          </p:cNvPr>
          <p:cNvSpPr>
            <a:spLocks noGrp="1"/>
          </p:cNvSpPr>
          <p:nvPr>
            <p:ph type="title"/>
          </p:nvPr>
        </p:nvSpPr>
        <p:spPr>
          <a:xfrm>
            <a:off x="680049" y="178219"/>
            <a:ext cx="10515600" cy="1325563"/>
          </a:xfrm>
        </p:spPr>
        <p:txBody>
          <a:bodyPr/>
          <a:lstStyle/>
          <a:p>
            <a:pPr algn="ctr"/>
            <a:r>
              <a:rPr lang="en-US" dirty="0">
                <a:cs typeface="Calibri Light"/>
              </a:rPr>
              <a:t>God decrees and acts</a:t>
            </a:r>
          </a:p>
        </p:txBody>
      </p:sp>
      <p:cxnSp>
        <p:nvCxnSpPr>
          <p:cNvPr id="3" name="Straight Arrow Connector 2">
            <a:extLst>
              <a:ext uri="{FF2B5EF4-FFF2-40B4-BE49-F238E27FC236}">
                <a16:creationId xmlns:a16="http://schemas.microsoft.com/office/drawing/2014/main" id="{81DFDE00-19C1-4948-A17E-30E9C9DB5930}"/>
              </a:ext>
            </a:extLst>
          </p:cNvPr>
          <p:cNvCxnSpPr/>
          <p:nvPr/>
        </p:nvCxnSpPr>
        <p:spPr>
          <a:xfrm>
            <a:off x="5408763" y="1720971"/>
            <a:ext cx="28754" cy="4011280"/>
          </a:xfrm>
          <a:prstGeom prst="straightConnector1">
            <a:avLst/>
          </a:prstGeom>
          <a:ln w="28575"/>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56C59B63-3F62-4B68-A69A-6FDE19593679}"/>
              </a:ext>
            </a:extLst>
          </p:cNvPr>
          <p:cNvSpPr txBox="1"/>
          <p:nvPr/>
        </p:nvSpPr>
        <p:spPr>
          <a:xfrm>
            <a:off x="525313" y="1848030"/>
            <a:ext cx="4655388" cy="286232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3000" dirty="0">
                <a:cs typeface="Calibri"/>
              </a:rPr>
              <a:t>God is absolute</a:t>
            </a:r>
          </a:p>
          <a:p>
            <a:pPr marL="285750" indent="-285750">
              <a:buFont typeface="Arial"/>
              <a:buChar char="•"/>
            </a:pPr>
            <a:r>
              <a:rPr lang="en-US" sz="3000" dirty="0">
                <a:cs typeface="Calibri"/>
              </a:rPr>
              <a:t>God is pure being</a:t>
            </a:r>
          </a:p>
          <a:p>
            <a:pPr marL="285750" indent="-285750">
              <a:buFont typeface="Arial"/>
              <a:buChar char="•"/>
            </a:pPr>
            <a:r>
              <a:rPr lang="en-US" sz="3000" dirty="0">
                <a:cs typeface="Calibri"/>
              </a:rPr>
              <a:t>All things relate to God</a:t>
            </a:r>
          </a:p>
          <a:p>
            <a:pPr marL="285750" indent="-285750">
              <a:buFont typeface="Arial,Sans-Serif"/>
              <a:buChar char="•"/>
            </a:pPr>
            <a:r>
              <a:rPr lang="en-US" sz="3000" dirty="0">
                <a:ea typeface="+mn-lt"/>
                <a:cs typeface="+mn-lt"/>
              </a:rPr>
              <a:t>God determines all things</a:t>
            </a:r>
          </a:p>
          <a:p>
            <a:pPr marL="285750" indent="-285750">
              <a:buFont typeface="Arial,Sans-Serif"/>
              <a:buChar char="•"/>
            </a:pPr>
            <a:r>
              <a:rPr lang="en-US" sz="3000" dirty="0">
                <a:ea typeface="+mn-lt"/>
                <a:cs typeface="+mn-lt"/>
              </a:rPr>
              <a:t>God decrees</a:t>
            </a:r>
            <a:endParaRPr lang="en-US" sz="3000">
              <a:cs typeface="Calibri"/>
            </a:endParaRPr>
          </a:p>
          <a:p>
            <a:pPr marL="285750" indent="-285750">
              <a:buFont typeface="Arial"/>
              <a:buChar char="•"/>
            </a:pPr>
            <a:endParaRPr lang="en-US" sz="3000" dirty="0">
              <a:cs typeface="Calibri"/>
            </a:endParaRPr>
          </a:p>
        </p:txBody>
      </p:sp>
      <p:sp>
        <p:nvSpPr>
          <p:cNvPr id="5" name="Arrow: Right 4">
            <a:extLst>
              <a:ext uri="{FF2B5EF4-FFF2-40B4-BE49-F238E27FC236}">
                <a16:creationId xmlns:a16="http://schemas.microsoft.com/office/drawing/2014/main" id="{ADA77004-BD4C-49A5-BA64-483895920B83}"/>
              </a:ext>
            </a:extLst>
          </p:cNvPr>
          <p:cNvSpPr/>
          <p:nvPr/>
        </p:nvSpPr>
        <p:spPr>
          <a:xfrm>
            <a:off x="4440432" y="1847793"/>
            <a:ext cx="1552754" cy="80513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D7BE08B3-5BC4-4E27-8CD7-8A2BE0D7C1EC}"/>
              </a:ext>
            </a:extLst>
          </p:cNvPr>
          <p:cNvSpPr txBox="1"/>
          <p:nvPr/>
        </p:nvSpPr>
        <p:spPr>
          <a:xfrm>
            <a:off x="6204369" y="1848029"/>
            <a:ext cx="5259237" cy="286232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3000" b="1" dirty="0">
                <a:cs typeface="Calibri"/>
              </a:rPr>
              <a:t>God carries out His decrees</a:t>
            </a:r>
          </a:p>
          <a:p>
            <a:pPr marL="285750" indent="-285750">
              <a:buFont typeface="Arial"/>
              <a:buChar char="•"/>
            </a:pPr>
            <a:r>
              <a:rPr lang="en-US" sz="3000" dirty="0">
                <a:cs typeface="Calibri"/>
              </a:rPr>
              <a:t>God is pure </a:t>
            </a:r>
            <a:r>
              <a:rPr lang="en-US" sz="3000" b="1" dirty="0">
                <a:cs typeface="Calibri"/>
              </a:rPr>
              <a:t>act</a:t>
            </a:r>
            <a:endParaRPr lang="en-US" b="1" dirty="0">
              <a:cs typeface="Calibri"/>
            </a:endParaRPr>
          </a:p>
          <a:p>
            <a:pPr marL="285750" indent="-285750">
              <a:buFont typeface="Arial"/>
              <a:buChar char="•"/>
            </a:pPr>
            <a:r>
              <a:rPr lang="en-US" sz="3000" dirty="0">
                <a:cs typeface="Calibri"/>
              </a:rPr>
              <a:t>God works in history</a:t>
            </a:r>
            <a:endParaRPr lang="en-US" sz="3000" b="1" dirty="0">
              <a:cs typeface="Calibri"/>
            </a:endParaRPr>
          </a:p>
          <a:p>
            <a:pPr marL="285750" indent="-285750">
              <a:buFont typeface="Arial"/>
              <a:buChar char="•"/>
            </a:pPr>
            <a:r>
              <a:rPr lang="en-US" sz="3000" dirty="0">
                <a:cs typeface="Calibri"/>
              </a:rPr>
              <a:t>History is nothing less than the acts of God</a:t>
            </a:r>
          </a:p>
          <a:p>
            <a:pPr marL="285750" indent="-285750">
              <a:buFont typeface="Arial"/>
              <a:buChar char="•"/>
            </a:pPr>
            <a:endParaRPr lang="en-US" sz="3000" dirty="0">
              <a:cs typeface="Calibri"/>
            </a:endParaRPr>
          </a:p>
        </p:txBody>
      </p:sp>
    </p:spTree>
    <p:extLst>
      <p:ext uri="{BB962C8B-B14F-4D97-AF65-F5344CB8AC3E}">
        <p14:creationId xmlns:p14="http://schemas.microsoft.com/office/powerpoint/2010/main" val="2393181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16A204-D669-43B5-8ED1-14180CF52941}"/>
              </a:ext>
            </a:extLst>
          </p:cNvPr>
          <p:cNvSpPr>
            <a:spLocks noGrp="1"/>
          </p:cNvSpPr>
          <p:nvPr>
            <p:ph type="title"/>
          </p:nvPr>
        </p:nvSpPr>
        <p:spPr/>
        <p:txBody>
          <a:bodyPr/>
          <a:lstStyle/>
          <a:p>
            <a:pPr algn="ctr"/>
            <a:r>
              <a:rPr lang="en-US" dirty="0">
                <a:cs typeface="Calibri Light"/>
              </a:rPr>
              <a:t>More Bible verses</a:t>
            </a:r>
          </a:p>
        </p:txBody>
      </p:sp>
      <p:sp>
        <p:nvSpPr>
          <p:cNvPr id="3" name="Content Placeholder 2">
            <a:extLst>
              <a:ext uri="{FF2B5EF4-FFF2-40B4-BE49-F238E27FC236}">
                <a16:creationId xmlns:a16="http://schemas.microsoft.com/office/drawing/2014/main" id="{BE3BD212-5440-44D8-87EE-2CCC5117254F}"/>
              </a:ext>
            </a:extLst>
          </p:cNvPr>
          <p:cNvSpPr>
            <a:spLocks noGrp="1"/>
          </p:cNvSpPr>
          <p:nvPr>
            <p:ph idx="1"/>
          </p:nvPr>
        </p:nvSpPr>
        <p:spPr/>
        <p:txBody>
          <a:bodyPr vert="horz" lIns="91440" tIns="45720" rIns="91440" bIns="45720" rtlCol="0" anchor="t">
            <a:normAutofit/>
          </a:bodyPr>
          <a:lstStyle/>
          <a:p>
            <a:r>
              <a:rPr lang="en-US" dirty="0">
                <a:cs typeface="Calibri"/>
              </a:rPr>
              <a:t>1Samuel 2:6-8</a:t>
            </a:r>
          </a:p>
          <a:p>
            <a:r>
              <a:rPr lang="en-US" dirty="0">
                <a:cs typeface="Calibri"/>
              </a:rPr>
              <a:t>Proverbs 16:1, Proverbs 21:1</a:t>
            </a:r>
          </a:p>
          <a:p>
            <a:pPr lvl="1"/>
            <a:r>
              <a:rPr lang="en-US" dirty="0">
                <a:cs typeface="Calibri"/>
              </a:rPr>
              <a:t>God is sovereign over the free actions of men</a:t>
            </a:r>
          </a:p>
          <a:p>
            <a:r>
              <a:rPr lang="en-US" b="1" dirty="0">
                <a:cs typeface="Calibri"/>
              </a:rPr>
              <a:t>Q: Is man responsible for what he does if God controls all things?</a:t>
            </a:r>
          </a:p>
          <a:p>
            <a:pPr lvl="1"/>
            <a:r>
              <a:rPr lang="en-US" dirty="0">
                <a:cs typeface="Calibri"/>
              </a:rPr>
              <a:t>Philippians 2:12-13</a:t>
            </a:r>
          </a:p>
          <a:p>
            <a:r>
              <a:rPr lang="en-US" b="1" dirty="0">
                <a:cs typeface="Calibri"/>
              </a:rPr>
              <a:t>Q: Why is it that God controls even the little things?</a:t>
            </a:r>
          </a:p>
          <a:p>
            <a:endParaRPr lang="en-US" dirty="0">
              <a:cs typeface="Calibri"/>
            </a:endParaRPr>
          </a:p>
          <a:p>
            <a:endParaRPr lang="en-US" dirty="0">
              <a:cs typeface="Calibri"/>
            </a:endParaRPr>
          </a:p>
        </p:txBody>
      </p:sp>
    </p:spTree>
    <p:extLst>
      <p:ext uri="{BB962C8B-B14F-4D97-AF65-F5344CB8AC3E}">
        <p14:creationId xmlns:p14="http://schemas.microsoft.com/office/powerpoint/2010/main" val="30159507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7C25D2-D8A8-4610-9B82-1880CE689F13}"/>
              </a:ext>
            </a:extLst>
          </p:cNvPr>
          <p:cNvSpPr>
            <a:spLocks noGrp="1"/>
          </p:cNvSpPr>
          <p:nvPr>
            <p:ph type="title"/>
          </p:nvPr>
        </p:nvSpPr>
        <p:spPr/>
        <p:txBody>
          <a:bodyPr/>
          <a:lstStyle/>
          <a:p>
            <a:pPr algn="ctr"/>
            <a:r>
              <a:rPr lang="en-US" dirty="0">
                <a:cs typeface="Calibri Light"/>
              </a:rPr>
              <a:t>For want of a nail...</a:t>
            </a:r>
          </a:p>
        </p:txBody>
      </p:sp>
      <p:pic>
        <p:nvPicPr>
          <p:cNvPr id="4" name="Picture 4">
            <a:extLst>
              <a:ext uri="{FF2B5EF4-FFF2-40B4-BE49-F238E27FC236}">
                <a16:creationId xmlns:a16="http://schemas.microsoft.com/office/drawing/2014/main" id="{C57B656E-4A55-432D-8DFB-7525CDD658D0}"/>
              </a:ext>
            </a:extLst>
          </p:cNvPr>
          <p:cNvPicPr>
            <a:picLocks noChangeAspect="1"/>
          </p:cNvPicPr>
          <p:nvPr/>
        </p:nvPicPr>
        <p:blipFill>
          <a:blip r:embed="rId2"/>
          <a:stretch>
            <a:fillRect/>
          </a:stretch>
        </p:blipFill>
        <p:spPr>
          <a:xfrm>
            <a:off x="1173192" y="1237891"/>
            <a:ext cx="2153729" cy="2182484"/>
          </a:xfrm>
          <a:prstGeom prst="rect">
            <a:avLst/>
          </a:prstGeom>
        </p:spPr>
      </p:pic>
      <p:pic>
        <p:nvPicPr>
          <p:cNvPr id="5" name="Picture 5">
            <a:extLst>
              <a:ext uri="{FF2B5EF4-FFF2-40B4-BE49-F238E27FC236}">
                <a16:creationId xmlns:a16="http://schemas.microsoft.com/office/drawing/2014/main" id="{6AEEEBEF-B6A4-4C94-BC62-FB305E9D54C5}"/>
              </a:ext>
            </a:extLst>
          </p:cNvPr>
          <p:cNvPicPr>
            <a:picLocks noChangeAspect="1"/>
          </p:cNvPicPr>
          <p:nvPr/>
        </p:nvPicPr>
        <p:blipFill>
          <a:blip r:embed="rId3"/>
          <a:stretch>
            <a:fillRect/>
          </a:stretch>
        </p:blipFill>
        <p:spPr>
          <a:xfrm>
            <a:off x="8246853" y="1556493"/>
            <a:ext cx="2743200" cy="1645920"/>
          </a:xfrm>
          <a:prstGeom prst="rect">
            <a:avLst/>
          </a:prstGeom>
        </p:spPr>
      </p:pic>
      <p:pic>
        <p:nvPicPr>
          <p:cNvPr id="6" name="Picture 6">
            <a:extLst>
              <a:ext uri="{FF2B5EF4-FFF2-40B4-BE49-F238E27FC236}">
                <a16:creationId xmlns:a16="http://schemas.microsoft.com/office/drawing/2014/main" id="{063182D9-0A65-4779-A235-87E9C1BA45D9}"/>
              </a:ext>
            </a:extLst>
          </p:cNvPr>
          <p:cNvPicPr>
            <a:picLocks noChangeAspect="1"/>
          </p:cNvPicPr>
          <p:nvPr/>
        </p:nvPicPr>
        <p:blipFill>
          <a:blip r:embed="rId4"/>
          <a:stretch>
            <a:fillRect/>
          </a:stretch>
        </p:blipFill>
        <p:spPr>
          <a:xfrm>
            <a:off x="4962883" y="1558146"/>
            <a:ext cx="1863666" cy="1930161"/>
          </a:xfrm>
          <a:prstGeom prst="rect">
            <a:avLst/>
          </a:prstGeom>
        </p:spPr>
      </p:pic>
      <p:pic>
        <p:nvPicPr>
          <p:cNvPr id="7" name="Picture 7">
            <a:extLst>
              <a:ext uri="{FF2B5EF4-FFF2-40B4-BE49-F238E27FC236}">
                <a16:creationId xmlns:a16="http://schemas.microsoft.com/office/drawing/2014/main" id="{63C1C9CE-F8CD-4F19-BC98-76898C2E3271}"/>
              </a:ext>
            </a:extLst>
          </p:cNvPr>
          <p:cNvPicPr>
            <a:picLocks noChangeAspect="1"/>
          </p:cNvPicPr>
          <p:nvPr/>
        </p:nvPicPr>
        <p:blipFill>
          <a:blip r:embed="rId5"/>
          <a:stretch>
            <a:fillRect/>
          </a:stretch>
        </p:blipFill>
        <p:spPr>
          <a:xfrm>
            <a:off x="1360098" y="3141627"/>
            <a:ext cx="2455653" cy="2975765"/>
          </a:xfrm>
          <a:prstGeom prst="rect">
            <a:avLst/>
          </a:prstGeom>
        </p:spPr>
      </p:pic>
      <p:pic>
        <p:nvPicPr>
          <p:cNvPr id="8" name="Picture 8" descr="A picture containing arthropod, invertebrate, outdoor, crab&#10;&#10;Description automatically generated">
            <a:extLst>
              <a:ext uri="{FF2B5EF4-FFF2-40B4-BE49-F238E27FC236}">
                <a16:creationId xmlns:a16="http://schemas.microsoft.com/office/drawing/2014/main" id="{E3860594-C519-4810-9579-9C60CE30B035}"/>
              </a:ext>
            </a:extLst>
          </p:cNvPr>
          <p:cNvPicPr>
            <a:picLocks noChangeAspect="1"/>
          </p:cNvPicPr>
          <p:nvPr/>
        </p:nvPicPr>
        <p:blipFill>
          <a:blip r:embed="rId6"/>
          <a:stretch>
            <a:fillRect/>
          </a:stretch>
        </p:blipFill>
        <p:spPr>
          <a:xfrm>
            <a:off x="5083834" y="3722787"/>
            <a:ext cx="4468483" cy="2043482"/>
          </a:xfrm>
          <a:prstGeom prst="rect">
            <a:avLst/>
          </a:prstGeom>
        </p:spPr>
      </p:pic>
      <p:sp>
        <p:nvSpPr>
          <p:cNvPr id="3" name="TextBox 2">
            <a:extLst>
              <a:ext uri="{FF2B5EF4-FFF2-40B4-BE49-F238E27FC236}">
                <a16:creationId xmlns:a16="http://schemas.microsoft.com/office/drawing/2014/main" id="{C5143C51-FE12-4520-A492-BB5E45935817}"/>
              </a:ext>
            </a:extLst>
          </p:cNvPr>
          <p:cNvSpPr txBox="1"/>
          <p:nvPr/>
        </p:nvSpPr>
        <p:spPr>
          <a:xfrm>
            <a:off x="3904891" y="6190891"/>
            <a:ext cx="8479764"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ea typeface="+mn-lt"/>
                <a:cs typeface="+mn-lt"/>
              </a:rPr>
              <a:t>If small things are not under God's control, neither are big things</a:t>
            </a:r>
            <a:endParaRPr lang="en-US" sz="2400">
              <a:cs typeface="Calibri"/>
            </a:endParaRPr>
          </a:p>
        </p:txBody>
      </p:sp>
    </p:spTree>
    <p:extLst>
      <p:ext uri="{BB962C8B-B14F-4D97-AF65-F5344CB8AC3E}">
        <p14:creationId xmlns:p14="http://schemas.microsoft.com/office/powerpoint/2010/main" val="4005480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A0CE5F-D32B-46CB-BEFE-7B683E818B55}"/>
              </a:ext>
            </a:extLst>
          </p:cNvPr>
          <p:cNvSpPr>
            <a:spLocks noGrp="1"/>
          </p:cNvSpPr>
          <p:nvPr>
            <p:ph type="title"/>
          </p:nvPr>
        </p:nvSpPr>
        <p:spPr/>
        <p:txBody>
          <a:bodyPr/>
          <a:lstStyle/>
          <a:p>
            <a:pPr algn="ctr"/>
            <a:r>
              <a:rPr lang="en-US" b="1" dirty="0">
                <a:latin typeface="Bookman Old Style"/>
                <a:cs typeface="Calibri Light"/>
              </a:rPr>
              <a:t>Question #12</a:t>
            </a:r>
            <a:endParaRPr lang="en-US" b="1" dirty="0">
              <a:latin typeface="Bookman Old Style"/>
            </a:endParaRPr>
          </a:p>
        </p:txBody>
      </p:sp>
      <p:sp>
        <p:nvSpPr>
          <p:cNvPr id="3" name="Content Placeholder 2">
            <a:extLst>
              <a:ext uri="{FF2B5EF4-FFF2-40B4-BE49-F238E27FC236}">
                <a16:creationId xmlns:a16="http://schemas.microsoft.com/office/drawing/2014/main" id="{D8077D91-453F-4E13-8D7B-3F4E889C0A53}"/>
              </a:ext>
            </a:extLst>
          </p:cNvPr>
          <p:cNvSpPr>
            <a:spLocks noGrp="1"/>
          </p:cNvSpPr>
          <p:nvPr>
            <p:ph idx="1"/>
          </p:nvPr>
        </p:nvSpPr>
        <p:spPr>
          <a:xfrm>
            <a:off x="1571445" y="1854380"/>
            <a:ext cx="9221639" cy="4322583"/>
          </a:xfrm>
        </p:spPr>
        <p:txBody>
          <a:bodyPr vert="horz" lIns="91440" tIns="45720" rIns="91440" bIns="45720" rtlCol="0" anchor="t">
            <a:normAutofit/>
          </a:bodyPr>
          <a:lstStyle/>
          <a:p>
            <a:r>
              <a:rPr lang="en-US" sz="3200" b="1" dirty="0">
                <a:latin typeface="Calibri"/>
                <a:ea typeface="+mn-lt"/>
                <a:cs typeface="Calibri"/>
              </a:rPr>
              <a:t>Q. What special act of providence did God exercise toward man in the estate wherein he was created?</a:t>
            </a:r>
          </a:p>
          <a:p>
            <a:r>
              <a:rPr lang="en-US" sz="3200" b="1" dirty="0">
                <a:ea typeface="+mn-lt"/>
                <a:cs typeface="+mn-lt"/>
              </a:rPr>
              <a:t> A. </a:t>
            </a:r>
            <a:r>
              <a:rPr lang="en-US" sz="3200" dirty="0">
                <a:ea typeface="+mn-lt"/>
                <a:cs typeface="+mn-lt"/>
              </a:rPr>
              <a:t>When God had created man, he entered into a covenant of life with him, upon condition of perfect obedience; forbidding him to eat of the tree of the knowledge of good and evil, upon the pain of death.</a:t>
            </a:r>
            <a:endParaRPr lang="en-US" dirty="0">
              <a:ea typeface="+mn-lt"/>
              <a:cs typeface="+mn-lt"/>
            </a:endParaRPr>
          </a:p>
        </p:txBody>
      </p:sp>
    </p:spTree>
    <p:extLst>
      <p:ext uri="{BB962C8B-B14F-4D97-AF65-F5344CB8AC3E}">
        <p14:creationId xmlns:p14="http://schemas.microsoft.com/office/powerpoint/2010/main" val="31450559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A0CE5F-D32B-46CB-BEFE-7B683E818B55}"/>
              </a:ext>
            </a:extLst>
          </p:cNvPr>
          <p:cNvSpPr>
            <a:spLocks noGrp="1"/>
          </p:cNvSpPr>
          <p:nvPr>
            <p:ph type="title"/>
          </p:nvPr>
        </p:nvSpPr>
        <p:spPr/>
        <p:txBody>
          <a:bodyPr/>
          <a:lstStyle/>
          <a:p>
            <a:pPr algn="ctr"/>
            <a:r>
              <a:rPr lang="en-US" b="1" dirty="0">
                <a:latin typeface="Bookman Old Style"/>
                <a:cs typeface="Calibri Light"/>
              </a:rPr>
              <a:t>Question #10</a:t>
            </a:r>
            <a:endParaRPr lang="en-US" b="1" dirty="0">
              <a:latin typeface="Bookman Old Style"/>
            </a:endParaRPr>
          </a:p>
        </p:txBody>
      </p:sp>
      <p:sp>
        <p:nvSpPr>
          <p:cNvPr id="3" name="Content Placeholder 2">
            <a:extLst>
              <a:ext uri="{FF2B5EF4-FFF2-40B4-BE49-F238E27FC236}">
                <a16:creationId xmlns:a16="http://schemas.microsoft.com/office/drawing/2014/main" id="{D8077D91-453F-4E13-8D7B-3F4E889C0A53}"/>
              </a:ext>
            </a:extLst>
          </p:cNvPr>
          <p:cNvSpPr>
            <a:spLocks noGrp="1"/>
          </p:cNvSpPr>
          <p:nvPr>
            <p:ph idx="1"/>
          </p:nvPr>
        </p:nvSpPr>
        <p:spPr>
          <a:xfrm>
            <a:off x="1571445" y="1854380"/>
            <a:ext cx="9221639" cy="4322583"/>
          </a:xfrm>
        </p:spPr>
        <p:txBody>
          <a:bodyPr vert="horz" lIns="91440" tIns="45720" rIns="91440" bIns="45720" rtlCol="0" anchor="t">
            <a:normAutofit/>
          </a:bodyPr>
          <a:lstStyle/>
          <a:p>
            <a:r>
              <a:rPr lang="en-US" sz="3200" b="1" dirty="0">
                <a:ea typeface="+mn-lt"/>
                <a:cs typeface="+mn-lt"/>
              </a:rPr>
              <a:t>Q. How did God create man?</a:t>
            </a:r>
            <a:endParaRPr lang="en-US" b="1">
              <a:ea typeface="+mn-lt"/>
              <a:cs typeface="+mn-lt"/>
            </a:endParaRPr>
          </a:p>
          <a:p>
            <a:r>
              <a:rPr lang="en-US" sz="3200" b="1" dirty="0">
                <a:ea typeface="+mn-lt"/>
                <a:cs typeface="+mn-lt"/>
              </a:rPr>
              <a:t> A. God created man male and female, after his own image, in knowledge, righteousness, and holiness, with dominion over the creatures.</a:t>
            </a:r>
            <a:endParaRPr lang="en-US" b="1">
              <a:ea typeface="+mn-lt"/>
              <a:cs typeface="+mn-lt"/>
            </a:endParaRPr>
          </a:p>
        </p:txBody>
      </p:sp>
    </p:spTree>
    <p:extLst>
      <p:ext uri="{BB962C8B-B14F-4D97-AF65-F5344CB8AC3E}">
        <p14:creationId xmlns:p14="http://schemas.microsoft.com/office/powerpoint/2010/main" val="8435261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BC0EB8-36ED-42C6-AED3-8066CB0001BF}"/>
              </a:ext>
            </a:extLst>
          </p:cNvPr>
          <p:cNvSpPr>
            <a:spLocks noGrp="1"/>
          </p:cNvSpPr>
          <p:nvPr>
            <p:ph type="title"/>
          </p:nvPr>
        </p:nvSpPr>
        <p:spPr/>
        <p:txBody>
          <a:bodyPr/>
          <a:lstStyle/>
          <a:p>
            <a:pPr algn="ctr"/>
            <a:r>
              <a:rPr lang="en-US" dirty="0">
                <a:cs typeface="Calibri Light"/>
              </a:rPr>
              <a:t>What does the Bible say?</a:t>
            </a:r>
          </a:p>
        </p:txBody>
      </p:sp>
      <p:sp>
        <p:nvSpPr>
          <p:cNvPr id="3" name="Content Placeholder 2">
            <a:extLst>
              <a:ext uri="{FF2B5EF4-FFF2-40B4-BE49-F238E27FC236}">
                <a16:creationId xmlns:a16="http://schemas.microsoft.com/office/drawing/2014/main" id="{7EBEEE24-2818-45EF-AC06-CE80B4463B8A}"/>
              </a:ext>
            </a:extLst>
          </p:cNvPr>
          <p:cNvSpPr>
            <a:spLocks noGrp="1"/>
          </p:cNvSpPr>
          <p:nvPr>
            <p:ph idx="1"/>
          </p:nvPr>
        </p:nvSpPr>
        <p:spPr>
          <a:xfrm>
            <a:off x="838200" y="1825625"/>
            <a:ext cx="9897374" cy="4351338"/>
          </a:xfrm>
        </p:spPr>
        <p:txBody>
          <a:bodyPr vert="horz" lIns="91440" tIns="45720" rIns="91440" bIns="45720" rtlCol="0" anchor="t">
            <a:normAutofit/>
          </a:bodyPr>
          <a:lstStyle/>
          <a:p>
            <a:r>
              <a:rPr lang="en-US" sz="3000" dirty="0">
                <a:cs typeface="Calibri"/>
              </a:rPr>
              <a:t>"</a:t>
            </a:r>
            <a:r>
              <a:rPr lang="en-US" sz="3000" dirty="0">
                <a:ea typeface="+mn-lt"/>
                <a:cs typeface="+mn-lt"/>
              </a:rPr>
              <a:t>And the Lord God commanded the man, saying, Of every tree of the garden thou mayest freely eat: But of the tree of the knowledge of good and evil, thou shalt not eat of it: for in the day that thou </a:t>
            </a:r>
            <a:r>
              <a:rPr lang="en-US" sz="3000" dirty="0" err="1">
                <a:ea typeface="+mn-lt"/>
                <a:cs typeface="+mn-lt"/>
              </a:rPr>
              <a:t>eatest</a:t>
            </a:r>
            <a:r>
              <a:rPr lang="en-US" sz="3000" dirty="0">
                <a:ea typeface="+mn-lt"/>
                <a:cs typeface="+mn-lt"/>
              </a:rPr>
              <a:t> thereof thou shalt surely die." (Genesis 2:17)</a:t>
            </a:r>
            <a:endParaRPr lang="en-US" dirty="0">
              <a:ea typeface="+mn-lt"/>
              <a:cs typeface="+mn-lt"/>
            </a:endParaRPr>
          </a:p>
          <a:p>
            <a:r>
              <a:rPr lang="en-US" sz="3000" dirty="0">
                <a:cs typeface="Calibri"/>
              </a:rPr>
              <a:t>"</a:t>
            </a:r>
            <a:r>
              <a:rPr lang="en-US" sz="3000" dirty="0">
                <a:ea typeface="+mn-lt"/>
                <a:cs typeface="+mn-lt"/>
              </a:rPr>
              <a:t>But like men they transgressed the covenant</a:t>
            </a:r>
            <a:r>
              <a:rPr lang="en-US" sz="3000" dirty="0">
                <a:cs typeface="Calibri"/>
              </a:rPr>
              <a:t>..." (Hosea 6:7)</a:t>
            </a:r>
            <a:endParaRPr lang="en-US">
              <a:cs typeface="Calibri"/>
            </a:endParaRPr>
          </a:p>
          <a:p>
            <a:r>
              <a:rPr lang="en-US" sz="3000" dirty="0">
                <a:cs typeface="Calibri"/>
              </a:rPr>
              <a:t>"</a:t>
            </a:r>
            <a:r>
              <a:rPr lang="en-US" sz="3000" dirty="0">
                <a:ea typeface="+mn-lt"/>
                <a:cs typeface="+mn-lt"/>
              </a:rPr>
              <a:t>For Moses writes about the righteousness which is of the law, 'The man who does those things shall live by them.'"</a:t>
            </a:r>
            <a:r>
              <a:rPr lang="en-US" sz="3000" dirty="0">
                <a:cs typeface="Calibri"/>
              </a:rPr>
              <a:t> (Romans 10:5)</a:t>
            </a:r>
          </a:p>
        </p:txBody>
      </p:sp>
    </p:spTree>
    <p:extLst>
      <p:ext uri="{BB962C8B-B14F-4D97-AF65-F5344CB8AC3E}">
        <p14:creationId xmlns:p14="http://schemas.microsoft.com/office/powerpoint/2010/main" val="11805504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463DD9-9DCB-46B4-9996-3425796BB914}"/>
              </a:ext>
            </a:extLst>
          </p:cNvPr>
          <p:cNvSpPr>
            <a:spLocks noGrp="1"/>
          </p:cNvSpPr>
          <p:nvPr>
            <p:ph type="title"/>
          </p:nvPr>
        </p:nvSpPr>
        <p:spPr/>
        <p:txBody>
          <a:bodyPr/>
          <a:lstStyle/>
          <a:p>
            <a:pPr algn="ctr"/>
            <a:r>
              <a:rPr lang="en-US" dirty="0">
                <a:cs typeface="Calibri Light"/>
              </a:rPr>
              <a:t>What is a covenant?</a:t>
            </a:r>
          </a:p>
        </p:txBody>
      </p:sp>
      <p:sp>
        <p:nvSpPr>
          <p:cNvPr id="3" name="Content Placeholder 2">
            <a:extLst>
              <a:ext uri="{FF2B5EF4-FFF2-40B4-BE49-F238E27FC236}">
                <a16:creationId xmlns:a16="http://schemas.microsoft.com/office/drawing/2014/main" id="{94676F26-A8AE-4065-9A58-40A4123407B5}"/>
              </a:ext>
            </a:extLst>
          </p:cNvPr>
          <p:cNvSpPr>
            <a:spLocks noGrp="1"/>
          </p:cNvSpPr>
          <p:nvPr>
            <p:ph idx="1"/>
          </p:nvPr>
        </p:nvSpPr>
        <p:spPr/>
        <p:txBody>
          <a:bodyPr vert="horz" lIns="91440" tIns="45720" rIns="91440" bIns="45720" rtlCol="0" anchor="t">
            <a:normAutofit/>
          </a:bodyPr>
          <a:lstStyle/>
          <a:p>
            <a:r>
              <a:rPr lang="en-US" dirty="0">
                <a:cs typeface="Calibri"/>
              </a:rPr>
              <a:t>In Genesis 2, God establishes the covenant of life (works) with man</a:t>
            </a:r>
          </a:p>
          <a:p>
            <a:r>
              <a:rPr lang="en-US" dirty="0">
                <a:cs typeface="Calibri"/>
              </a:rPr>
              <a:t>In human terms, a covenant is an agreement between two parties</a:t>
            </a:r>
          </a:p>
          <a:p>
            <a:r>
              <a:rPr lang="en-US" dirty="0">
                <a:cs typeface="Calibri"/>
              </a:rPr>
              <a:t>The covenant of life is different!</a:t>
            </a:r>
          </a:p>
          <a:p>
            <a:pPr lvl="1"/>
            <a:r>
              <a:rPr lang="en-US" dirty="0">
                <a:cs typeface="Calibri"/>
              </a:rPr>
              <a:t>Between God and man</a:t>
            </a:r>
          </a:p>
          <a:p>
            <a:pPr lvl="1"/>
            <a:r>
              <a:rPr lang="en-US" dirty="0">
                <a:cs typeface="Calibri"/>
              </a:rPr>
              <a:t>God unilaterally determines the details of the covenant</a:t>
            </a:r>
            <a:endParaRPr lang="en-US" dirty="0"/>
          </a:p>
          <a:p>
            <a:pPr lvl="1"/>
            <a:r>
              <a:rPr lang="en-US" dirty="0">
                <a:ea typeface="+mn-lt"/>
                <a:cs typeface="+mn-lt"/>
              </a:rPr>
              <a:t>Not "fifty-fifty"</a:t>
            </a:r>
          </a:p>
          <a:p>
            <a:pPr lvl="1"/>
            <a:r>
              <a:rPr lang="en-US" dirty="0">
                <a:cs typeface="Calibri"/>
              </a:rPr>
              <a:t>No bargaining, modification or appeal</a:t>
            </a:r>
            <a:endParaRPr lang="en-US" dirty="0"/>
          </a:p>
          <a:p>
            <a:pPr lvl="1"/>
            <a:r>
              <a:rPr lang="en-US" dirty="0">
                <a:cs typeface="Calibri"/>
              </a:rPr>
              <a:t>Final and eternal</a:t>
            </a:r>
            <a:endParaRPr lang="en-US" b="1" dirty="0">
              <a:cs typeface="Calibri"/>
            </a:endParaRPr>
          </a:p>
        </p:txBody>
      </p:sp>
    </p:spTree>
    <p:extLst>
      <p:ext uri="{BB962C8B-B14F-4D97-AF65-F5344CB8AC3E}">
        <p14:creationId xmlns:p14="http://schemas.microsoft.com/office/powerpoint/2010/main" val="18955985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4AC3EE-2F69-47E9-83B9-7D2E59F0FD9C}"/>
              </a:ext>
            </a:extLst>
          </p:cNvPr>
          <p:cNvSpPr>
            <a:spLocks noGrp="1"/>
          </p:cNvSpPr>
          <p:nvPr>
            <p:ph type="title"/>
          </p:nvPr>
        </p:nvSpPr>
        <p:spPr/>
        <p:txBody>
          <a:bodyPr/>
          <a:lstStyle/>
          <a:p>
            <a:pPr algn="ctr"/>
            <a:r>
              <a:rPr lang="en-US" dirty="0">
                <a:cs typeface="Calibri Light"/>
              </a:rPr>
              <a:t>The covenant of life</a:t>
            </a:r>
          </a:p>
        </p:txBody>
      </p:sp>
      <p:sp>
        <p:nvSpPr>
          <p:cNvPr id="3" name="Content Placeholder 2">
            <a:extLst>
              <a:ext uri="{FF2B5EF4-FFF2-40B4-BE49-F238E27FC236}">
                <a16:creationId xmlns:a16="http://schemas.microsoft.com/office/drawing/2014/main" id="{FB4ACE65-5347-4B14-A0AC-E3D3FD88EB19}"/>
              </a:ext>
            </a:extLst>
          </p:cNvPr>
          <p:cNvSpPr>
            <a:spLocks noGrp="1"/>
          </p:cNvSpPr>
          <p:nvPr>
            <p:ph idx="1"/>
          </p:nvPr>
        </p:nvSpPr>
        <p:spPr>
          <a:xfrm>
            <a:off x="838200" y="1480569"/>
            <a:ext cx="10515600" cy="4696394"/>
          </a:xfrm>
        </p:spPr>
        <p:txBody>
          <a:bodyPr vert="horz" lIns="91440" tIns="45720" rIns="91440" bIns="45720" rtlCol="0" anchor="t">
            <a:normAutofit fontScale="92500" lnSpcReduction="10000"/>
          </a:bodyPr>
          <a:lstStyle/>
          <a:p>
            <a:r>
              <a:rPr lang="en-US" dirty="0">
                <a:cs typeface="Calibri"/>
              </a:rPr>
              <a:t>Only </a:t>
            </a:r>
            <a:r>
              <a:rPr lang="en-US" i="1" dirty="0">
                <a:cs typeface="Calibri"/>
              </a:rPr>
              <a:t>one</a:t>
            </a:r>
            <a:r>
              <a:rPr lang="en-US" dirty="0">
                <a:cs typeface="Calibri"/>
              </a:rPr>
              <a:t> condition to keep the covenant of works</a:t>
            </a:r>
          </a:p>
          <a:p>
            <a:pPr lvl="1"/>
            <a:r>
              <a:rPr lang="en-US" dirty="0">
                <a:ea typeface="+mn-lt"/>
                <a:cs typeface="+mn-lt"/>
              </a:rPr>
              <a:t>To </a:t>
            </a:r>
            <a:r>
              <a:rPr lang="en-US" i="1" dirty="0">
                <a:ea typeface="+mn-lt"/>
                <a:cs typeface="+mn-lt"/>
              </a:rPr>
              <a:t>not</a:t>
            </a:r>
            <a:r>
              <a:rPr lang="en-US" dirty="0">
                <a:ea typeface="+mn-lt"/>
                <a:cs typeface="+mn-lt"/>
              </a:rPr>
              <a:t> eat from the tree of the knowledge of god and evil</a:t>
            </a:r>
            <a:endParaRPr lang="en-US">
              <a:ea typeface="+mn-lt"/>
              <a:cs typeface="+mn-lt"/>
            </a:endParaRPr>
          </a:p>
          <a:p>
            <a:pPr lvl="1"/>
            <a:r>
              <a:rPr lang="en-US">
                <a:ea typeface="+mn-lt"/>
                <a:cs typeface="+mn-lt"/>
              </a:rPr>
              <a:t>"The man that does them [God's commandments] shall live by them" </a:t>
            </a:r>
            <a:endParaRPr lang="en-US" dirty="0">
              <a:ea typeface="+mn-lt"/>
              <a:cs typeface="+mn-lt"/>
            </a:endParaRPr>
          </a:p>
          <a:p>
            <a:pPr lvl="1"/>
            <a:r>
              <a:rPr lang="en-US">
                <a:ea typeface="+mn-lt"/>
                <a:cs typeface="+mn-lt"/>
              </a:rPr>
              <a:t>(Galatians 3:12)</a:t>
            </a:r>
          </a:p>
          <a:p>
            <a:r>
              <a:rPr lang="en-US" dirty="0">
                <a:ea typeface="+mn-lt"/>
                <a:cs typeface="+mn-lt"/>
              </a:rPr>
              <a:t>Sanctions imposed if the covenant was broken</a:t>
            </a:r>
            <a:endParaRPr lang="en-US" b="1" dirty="0">
              <a:ea typeface="+mn-lt"/>
              <a:cs typeface="+mn-lt"/>
            </a:endParaRPr>
          </a:p>
          <a:p>
            <a:r>
              <a:rPr lang="en-US" dirty="0">
                <a:ea typeface="+mn-lt"/>
                <a:cs typeface="+mn-lt"/>
              </a:rPr>
              <a:t>Just as we are Americans we have</a:t>
            </a:r>
          </a:p>
          <a:p>
            <a:pPr lvl="1"/>
            <a:r>
              <a:rPr lang="en-US" dirty="0">
                <a:ea typeface="+mn-lt"/>
                <a:cs typeface="+mn-lt"/>
              </a:rPr>
              <a:t>Rights</a:t>
            </a:r>
          </a:p>
          <a:p>
            <a:pPr lvl="1"/>
            <a:r>
              <a:rPr lang="en-US" dirty="0">
                <a:ea typeface="+mn-lt"/>
                <a:cs typeface="+mn-lt"/>
              </a:rPr>
              <a:t>Responsibilities</a:t>
            </a:r>
          </a:p>
          <a:p>
            <a:pPr lvl="2"/>
            <a:r>
              <a:rPr lang="en-US" dirty="0">
                <a:ea typeface="+mn-lt"/>
                <a:cs typeface="+mn-lt"/>
              </a:rPr>
              <a:t>Police story in Szeged</a:t>
            </a:r>
          </a:p>
          <a:p>
            <a:r>
              <a:rPr lang="en-US" dirty="0">
                <a:ea typeface="+mn-lt"/>
                <a:cs typeface="+mn-lt"/>
              </a:rPr>
              <a:t>Man yet did not </a:t>
            </a:r>
            <a:r>
              <a:rPr lang="en-US" i="1" dirty="0">
                <a:ea typeface="+mn-lt"/>
                <a:cs typeface="+mn-lt"/>
              </a:rPr>
              <a:t>earn</a:t>
            </a:r>
            <a:r>
              <a:rPr lang="en-US" dirty="0">
                <a:ea typeface="+mn-lt"/>
                <a:cs typeface="+mn-lt"/>
              </a:rPr>
              <a:t> life</a:t>
            </a:r>
          </a:p>
          <a:p>
            <a:pPr lvl="1"/>
            <a:r>
              <a:rPr lang="en-US" dirty="0">
                <a:ea typeface="+mn-lt"/>
                <a:cs typeface="+mn-lt"/>
              </a:rPr>
              <a:t>That as well as every blessing in the garden was God's grace</a:t>
            </a:r>
          </a:p>
          <a:p>
            <a:pPr lvl="1"/>
            <a:r>
              <a:rPr lang="en-US" dirty="0">
                <a:ea typeface="+mn-lt"/>
                <a:cs typeface="+mn-lt"/>
              </a:rPr>
              <a:t>"Get your own dirt"</a:t>
            </a:r>
          </a:p>
          <a:p>
            <a:endParaRPr lang="en-US" dirty="0">
              <a:cs typeface="Calibri"/>
            </a:endParaRPr>
          </a:p>
        </p:txBody>
      </p:sp>
    </p:spTree>
    <p:extLst>
      <p:ext uri="{BB962C8B-B14F-4D97-AF65-F5344CB8AC3E}">
        <p14:creationId xmlns:p14="http://schemas.microsoft.com/office/powerpoint/2010/main" val="9233987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3A32F4-3DF0-4E33-B8B9-D2B028CC7B3B}"/>
              </a:ext>
            </a:extLst>
          </p:cNvPr>
          <p:cNvSpPr>
            <a:spLocks noGrp="1"/>
          </p:cNvSpPr>
          <p:nvPr>
            <p:ph type="title"/>
          </p:nvPr>
        </p:nvSpPr>
        <p:spPr/>
        <p:txBody>
          <a:bodyPr/>
          <a:lstStyle/>
          <a:p>
            <a:pPr algn="ctr"/>
            <a:r>
              <a:rPr lang="en-US" dirty="0">
                <a:cs typeface="Calibri Light"/>
              </a:rPr>
              <a:t>Luke 17:7-10</a:t>
            </a:r>
          </a:p>
        </p:txBody>
      </p:sp>
      <p:sp>
        <p:nvSpPr>
          <p:cNvPr id="3" name="Content Placeholder 2">
            <a:extLst>
              <a:ext uri="{FF2B5EF4-FFF2-40B4-BE49-F238E27FC236}">
                <a16:creationId xmlns:a16="http://schemas.microsoft.com/office/drawing/2014/main" id="{7DE89A49-4423-4DBD-B01E-E2EF2F202203}"/>
              </a:ext>
            </a:extLst>
          </p:cNvPr>
          <p:cNvSpPr>
            <a:spLocks noGrp="1"/>
          </p:cNvSpPr>
          <p:nvPr>
            <p:ph idx="1"/>
          </p:nvPr>
        </p:nvSpPr>
        <p:spPr/>
        <p:txBody>
          <a:bodyPr vert="horz" lIns="91440" tIns="45720" rIns="91440" bIns="45720" rtlCol="0" anchor="t">
            <a:normAutofit/>
          </a:bodyPr>
          <a:lstStyle/>
          <a:p>
            <a:r>
              <a:rPr lang="en-US" dirty="0">
                <a:ea typeface="+mn-lt"/>
                <a:cs typeface="+mn-lt"/>
              </a:rPr>
              <a:t>And which of you, having a servant plowing or tending sheep, will say to him when he has come in from the field, ‘Come at once and sit down to eat’? But will he not rather say to him, ‘Prepare something for my supper, and gird yourself and serve me till I have eaten and drunk, and afterward you will eat and drink’? </a:t>
            </a:r>
            <a:r>
              <a:rPr lang="en-US" b="1" dirty="0">
                <a:ea typeface="+mn-lt"/>
                <a:cs typeface="+mn-lt"/>
              </a:rPr>
              <a:t>Does he </a:t>
            </a:r>
            <a:r>
              <a:rPr lang="en-US" b="1" dirty="0" err="1">
                <a:ea typeface="+mn-lt"/>
                <a:cs typeface="+mn-lt"/>
              </a:rPr>
              <a:t>thank</a:t>
            </a:r>
            <a:r>
              <a:rPr lang="en-US" b="1" dirty="0">
                <a:ea typeface="+mn-lt"/>
                <a:cs typeface="+mn-lt"/>
              </a:rPr>
              <a:t> that servant because he did the things that were commanded him?</a:t>
            </a:r>
            <a:r>
              <a:rPr lang="en-US" dirty="0">
                <a:ea typeface="+mn-lt"/>
                <a:cs typeface="+mn-lt"/>
              </a:rPr>
              <a:t> I think not. So likewise you, when you have done all those things which you are commanded, say, </a:t>
            </a:r>
            <a:r>
              <a:rPr lang="en-US" b="1" dirty="0">
                <a:ea typeface="+mn-lt"/>
                <a:cs typeface="+mn-lt"/>
              </a:rPr>
              <a:t>‘We are unprofitable servants. We have done what was our duty to do.’</a:t>
            </a:r>
            <a:r>
              <a:rPr lang="en-US" dirty="0">
                <a:ea typeface="+mn-lt"/>
                <a:cs typeface="+mn-lt"/>
              </a:rPr>
              <a:t> ”</a:t>
            </a:r>
          </a:p>
          <a:p>
            <a:endParaRPr lang="en-US" dirty="0">
              <a:cs typeface="Calibri" panose="020F0502020204030204"/>
            </a:endParaRPr>
          </a:p>
        </p:txBody>
      </p:sp>
    </p:spTree>
    <p:extLst>
      <p:ext uri="{BB962C8B-B14F-4D97-AF65-F5344CB8AC3E}">
        <p14:creationId xmlns:p14="http://schemas.microsoft.com/office/powerpoint/2010/main" val="29546700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A4D249-8102-4D51-9F60-1664560BAAD4}"/>
              </a:ext>
            </a:extLst>
          </p:cNvPr>
          <p:cNvSpPr>
            <a:spLocks noGrp="1"/>
          </p:cNvSpPr>
          <p:nvPr>
            <p:ph type="title"/>
          </p:nvPr>
        </p:nvSpPr>
        <p:spPr/>
        <p:txBody>
          <a:bodyPr/>
          <a:lstStyle/>
          <a:p>
            <a:pPr algn="ctr"/>
            <a:r>
              <a:rPr lang="en-US" dirty="0">
                <a:cs typeface="Calibri Light"/>
              </a:rPr>
              <a:t>Conclusions</a:t>
            </a:r>
            <a:endParaRPr lang="en-US" dirty="0"/>
          </a:p>
        </p:txBody>
      </p:sp>
      <p:sp>
        <p:nvSpPr>
          <p:cNvPr id="3" name="Content Placeholder 2">
            <a:extLst>
              <a:ext uri="{FF2B5EF4-FFF2-40B4-BE49-F238E27FC236}">
                <a16:creationId xmlns:a16="http://schemas.microsoft.com/office/drawing/2014/main" id="{AC5AF11D-7C8D-46D1-92EF-7F7BF246B088}"/>
              </a:ext>
            </a:extLst>
          </p:cNvPr>
          <p:cNvSpPr>
            <a:spLocks noGrp="1"/>
          </p:cNvSpPr>
          <p:nvPr>
            <p:ph idx="1"/>
          </p:nvPr>
        </p:nvSpPr>
        <p:spPr/>
        <p:txBody>
          <a:bodyPr vert="horz" lIns="91440" tIns="45720" rIns="91440" bIns="45720" rtlCol="0" anchor="t">
            <a:normAutofit/>
          </a:bodyPr>
          <a:lstStyle/>
          <a:p>
            <a:r>
              <a:rPr lang="en-US" dirty="0">
                <a:cs typeface="Calibri"/>
              </a:rPr>
              <a:t>God owes nothing to Adam for his obedience</a:t>
            </a:r>
          </a:p>
          <a:p>
            <a:r>
              <a:rPr lang="en-US" dirty="0">
                <a:cs typeface="Calibri"/>
              </a:rPr>
              <a:t>This is God's world, and God can set the 'house rules' </a:t>
            </a:r>
            <a:r>
              <a:rPr lang="en-US" i="1" dirty="0">
                <a:cs typeface="Calibri"/>
              </a:rPr>
              <a:t>any which way he wants</a:t>
            </a:r>
            <a:r>
              <a:rPr lang="en-US" dirty="0">
                <a:cs typeface="Calibri"/>
              </a:rPr>
              <a:t>!</a:t>
            </a:r>
          </a:p>
          <a:p>
            <a:r>
              <a:rPr lang="en-US" dirty="0">
                <a:cs typeface="Calibri"/>
              </a:rPr>
              <a:t>This is not unfair to man in any way</a:t>
            </a:r>
          </a:p>
          <a:p>
            <a:pPr lvl="1"/>
            <a:r>
              <a:rPr lang="en-US" dirty="0">
                <a:ea typeface="+mn-lt"/>
                <a:cs typeface="+mn-lt"/>
              </a:rPr>
              <a:t>God gave Adam every good reason to be content</a:t>
            </a:r>
          </a:p>
          <a:p>
            <a:pPr lvl="1"/>
            <a:r>
              <a:rPr lang="en-US" dirty="0">
                <a:ea typeface="+mn-lt"/>
                <a:cs typeface="+mn-lt"/>
              </a:rPr>
              <a:t>And every reason not to disobey</a:t>
            </a:r>
          </a:p>
          <a:p>
            <a:pPr lvl="1"/>
            <a:r>
              <a:rPr lang="en-US" dirty="0">
                <a:cs typeface="Calibri"/>
              </a:rPr>
              <a:t>"God made man upright" (Ecclesiastes 7:29)</a:t>
            </a:r>
            <a:endParaRPr lang="en-US" dirty="0"/>
          </a:p>
          <a:p>
            <a:pPr lvl="1"/>
            <a:r>
              <a:rPr lang="en-US" dirty="0">
                <a:cs typeface="Calibri"/>
              </a:rPr>
              <a:t>Adam was not deceived but fell of his own free will (1Timothy 2:14)</a:t>
            </a:r>
          </a:p>
          <a:p>
            <a:endParaRPr lang="en-US" dirty="0">
              <a:cs typeface="Calibri"/>
            </a:endParaRPr>
          </a:p>
        </p:txBody>
      </p:sp>
    </p:spTree>
    <p:extLst>
      <p:ext uri="{BB962C8B-B14F-4D97-AF65-F5344CB8AC3E}">
        <p14:creationId xmlns:p14="http://schemas.microsoft.com/office/powerpoint/2010/main" val="21049315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7924EE-F369-4489-8932-75B185468C8B}"/>
              </a:ext>
            </a:extLst>
          </p:cNvPr>
          <p:cNvSpPr>
            <a:spLocks noGrp="1"/>
          </p:cNvSpPr>
          <p:nvPr>
            <p:ph type="title"/>
          </p:nvPr>
        </p:nvSpPr>
        <p:spPr/>
        <p:txBody>
          <a:bodyPr/>
          <a:lstStyle/>
          <a:p>
            <a:pPr algn="ctr"/>
            <a:r>
              <a:rPr lang="en-US" dirty="0">
                <a:cs typeface="Calibri Light"/>
              </a:rPr>
              <a:t>Human nature in its fourfold state (Boston)</a:t>
            </a:r>
          </a:p>
        </p:txBody>
      </p:sp>
      <p:grpSp>
        <p:nvGrpSpPr>
          <p:cNvPr id="14" name="Group 13">
            <a:extLst>
              <a:ext uri="{FF2B5EF4-FFF2-40B4-BE49-F238E27FC236}">
                <a16:creationId xmlns:a16="http://schemas.microsoft.com/office/drawing/2014/main" id="{4C8489DA-9442-44B0-A652-07CD9E542C6F}"/>
              </a:ext>
            </a:extLst>
          </p:cNvPr>
          <p:cNvGrpSpPr/>
          <p:nvPr/>
        </p:nvGrpSpPr>
        <p:grpSpPr>
          <a:xfrm>
            <a:off x="1489494" y="1820174"/>
            <a:ext cx="5676181" cy="2055574"/>
            <a:chOff x="1489494" y="1820174"/>
            <a:chExt cx="5676181" cy="2055574"/>
          </a:xfrm>
        </p:grpSpPr>
        <p:pic>
          <p:nvPicPr>
            <p:cNvPr id="4" name="Picture 4" descr="A picture containing tree, outdoor, herd&#10;&#10;Description automatically generated">
              <a:extLst>
                <a:ext uri="{FF2B5EF4-FFF2-40B4-BE49-F238E27FC236}">
                  <a16:creationId xmlns:a16="http://schemas.microsoft.com/office/drawing/2014/main" id="{621A5FD0-E848-474C-A826-B62C7D594B90}"/>
                </a:ext>
              </a:extLst>
            </p:cNvPr>
            <p:cNvPicPr>
              <a:picLocks noChangeAspect="1"/>
            </p:cNvPicPr>
            <p:nvPr/>
          </p:nvPicPr>
          <p:blipFill>
            <a:blip r:embed="rId2"/>
            <a:stretch>
              <a:fillRect/>
            </a:stretch>
          </p:blipFill>
          <p:spPr>
            <a:xfrm>
              <a:off x="1489494" y="1832064"/>
              <a:ext cx="2743200" cy="2043684"/>
            </a:xfrm>
            <a:prstGeom prst="rect">
              <a:avLst/>
            </a:prstGeom>
          </p:spPr>
        </p:pic>
        <p:sp>
          <p:nvSpPr>
            <p:cNvPr id="8" name="TextBox 7">
              <a:extLst>
                <a:ext uri="{FF2B5EF4-FFF2-40B4-BE49-F238E27FC236}">
                  <a16:creationId xmlns:a16="http://schemas.microsoft.com/office/drawing/2014/main" id="{17C28A2C-DE5D-42FE-A96B-0323D34B8649}"/>
                </a:ext>
              </a:extLst>
            </p:cNvPr>
            <p:cNvSpPr txBox="1"/>
            <p:nvPr/>
          </p:nvSpPr>
          <p:spPr>
            <a:xfrm>
              <a:off x="4422475" y="1820174"/>
              <a:ext cx="2743200"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000" b="1" dirty="0"/>
                <a:t>Innocence</a:t>
              </a:r>
              <a:endParaRPr lang="en-US" sz="2000" b="1" dirty="0" err="1">
                <a:cs typeface="Calibri"/>
              </a:endParaRPr>
            </a:p>
            <a:p>
              <a:r>
                <a:rPr lang="en-US" sz="2000" dirty="0">
                  <a:cs typeface="Calibri"/>
                </a:rPr>
                <a:t>Man did not sin</a:t>
              </a:r>
            </a:p>
          </p:txBody>
        </p:sp>
      </p:grpSp>
      <p:grpSp>
        <p:nvGrpSpPr>
          <p:cNvPr id="15" name="Group 14">
            <a:extLst>
              <a:ext uri="{FF2B5EF4-FFF2-40B4-BE49-F238E27FC236}">
                <a16:creationId xmlns:a16="http://schemas.microsoft.com/office/drawing/2014/main" id="{3E302AE2-8B4E-4FBB-96D8-E51E04450AE4}"/>
              </a:ext>
            </a:extLst>
          </p:cNvPr>
          <p:cNvGrpSpPr/>
          <p:nvPr/>
        </p:nvGrpSpPr>
        <p:grpSpPr>
          <a:xfrm>
            <a:off x="6679721" y="1818592"/>
            <a:ext cx="5316747" cy="2056249"/>
            <a:chOff x="6679721" y="1818592"/>
            <a:chExt cx="5316747" cy="2056249"/>
          </a:xfrm>
        </p:grpSpPr>
        <p:pic>
          <p:nvPicPr>
            <p:cNvPr id="5" name="Picture 5" descr="A picture containing text, outdoor, person&#10;&#10;Description automatically generated">
              <a:extLst>
                <a:ext uri="{FF2B5EF4-FFF2-40B4-BE49-F238E27FC236}">
                  <a16:creationId xmlns:a16="http://schemas.microsoft.com/office/drawing/2014/main" id="{1738DC3B-6995-4E43-A9AB-244742924387}"/>
                </a:ext>
              </a:extLst>
            </p:cNvPr>
            <p:cNvPicPr>
              <a:picLocks noChangeAspect="1"/>
            </p:cNvPicPr>
            <p:nvPr/>
          </p:nvPicPr>
          <p:blipFill>
            <a:blip r:embed="rId3"/>
            <a:stretch>
              <a:fillRect/>
            </a:stretch>
          </p:blipFill>
          <p:spPr>
            <a:xfrm>
              <a:off x="6679721" y="1818592"/>
              <a:ext cx="3160143" cy="2056249"/>
            </a:xfrm>
            <a:prstGeom prst="rect">
              <a:avLst/>
            </a:prstGeom>
          </p:spPr>
        </p:pic>
        <p:sp>
          <p:nvSpPr>
            <p:cNvPr id="9" name="TextBox 8">
              <a:extLst>
                <a:ext uri="{FF2B5EF4-FFF2-40B4-BE49-F238E27FC236}">
                  <a16:creationId xmlns:a16="http://schemas.microsoft.com/office/drawing/2014/main" id="{45399D0B-CC03-43A6-B23F-47968A0C5442}"/>
                </a:ext>
              </a:extLst>
            </p:cNvPr>
            <p:cNvSpPr txBox="1"/>
            <p:nvPr/>
          </p:nvSpPr>
          <p:spPr>
            <a:xfrm>
              <a:off x="10000890" y="1820173"/>
              <a:ext cx="1995578"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000" b="1" dirty="0"/>
                <a:t>Nature</a:t>
              </a:r>
              <a:endParaRPr lang="en-US" sz="2000" b="1" dirty="0" err="1">
                <a:cs typeface="Calibri"/>
              </a:endParaRPr>
            </a:p>
            <a:p>
              <a:r>
                <a:rPr lang="en-US" sz="2000" dirty="0">
                  <a:cs typeface="Calibri"/>
                </a:rPr>
                <a:t>Man could only</a:t>
              </a:r>
              <a:endParaRPr lang="en-US" dirty="0">
                <a:cs typeface="Calibri"/>
              </a:endParaRPr>
            </a:p>
            <a:p>
              <a:r>
                <a:rPr lang="en-US" sz="2000" dirty="0">
                  <a:cs typeface="Calibri"/>
                </a:rPr>
                <a:t>sin by his fallen </a:t>
              </a:r>
              <a:endParaRPr lang="en-US" dirty="0">
                <a:cs typeface="Calibri"/>
              </a:endParaRPr>
            </a:p>
            <a:p>
              <a:r>
                <a:rPr lang="en-US" sz="2000" dirty="0">
                  <a:cs typeface="Calibri"/>
                </a:rPr>
                <a:t>nature </a:t>
              </a:r>
              <a:endParaRPr lang="en-US" dirty="0">
                <a:cs typeface="Calibri"/>
              </a:endParaRPr>
            </a:p>
          </p:txBody>
        </p:sp>
      </p:grpSp>
      <p:grpSp>
        <p:nvGrpSpPr>
          <p:cNvPr id="17" name="Group 16">
            <a:extLst>
              <a:ext uri="{FF2B5EF4-FFF2-40B4-BE49-F238E27FC236}">
                <a16:creationId xmlns:a16="http://schemas.microsoft.com/office/drawing/2014/main" id="{51E081D4-AF11-408F-8389-1E3E5A971F63}"/>
              </a:ext>
            </a:extLst>
          </p:cNvPr>
          <p:cNvGrpSpPr/>
          <p:nvPr/>
        </p:nvGrpSpPr>
        <p:grpSpPr>
          <a:xfrm>
            <a:off x="6679721" y="4364966"/>
            <a:ext cx="5101086" cy="1977785"/>
            <a:chOff x="6679721" y="4364966"/>
            <a:chExt cx="5101086" cy="1977785"/>
          </a:xfrm>
        </p:grpSpPr>
        <p:pic>
          <p:nvPicPr>
            <p:cNvPr id="7" name="Picture 7" descr="A picture containing sky, clouds, outdoor, dark&#10;&#10;Description automatically generated">
              <a:extLst>
                <a:ext uri="{FF2B5EF4-FFF2-40B4-BE49-F238E27FC236}">
                  <a16:creationId xmlns:a16="http://schemas.microsoft.com/office/drawing/2014/main" id="{592CE167-CD3A-4562-8459-E2898B3DD94D}"/>
                </a:ext>
              </a:extLst>
            </p:cNvPr>
            <p:cNvPicPr>
              <a:picLocks noChangeAspect="1"/>
            </p:cNvPicPr>
            <p:nvPr/>
          </p:nvPicPr>
          <p:blipFill>
            <a:blip r:embed="rId4"/>
            <a:stretch>
              <a:fillRect/>
            </a:stretch>
          </p:blipFill>
          <p:spPr>
            <a:xfrm>
              <a:off x="6679721" y="4411513"/>
              <a:ext cx="3102634" cy="1931238"/>
            </a:xfrm>
            <a:prstGeom prst="rect">
              <a:avLst/>
            </a:prstGeom>
          </p:spPr>
        </p:pic>
        <p:sp>
          <p:nvSpPr>
            <p:cNvPr id="10" name="TextBox 9">
              <a:extLst>
                <a:ext uri="{FF2B5EF4-FFF2-40B4-BE49-F238E27FC236}">
                  <a16:creationId xmlns:a16="http://schemas.microsoft.com/office/drawing/2014/main" id="{5B0DCA00-0973-40BE-A830-FF1407694630}"/>
                </a:ext>
              </a:extLst>
            </p:cNvPr>
            <p:cNvSpPr txBox="1"/>
            <p:nvPr/>
          </p:nvSpPr>
          <p:spPr>
            <a:xfrm>
              <a:off x="10087154" y="4364966"/>
              <a:ext cx="1693653"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dirty="0">
                  <a:cs typeface="Calibri"/>
                </a:rPr>
                <a:t>Eternal state</a:t>
              </a:r>
            </a:p>
            <a:p>
              <a:r>
                <a:rPr lang="en-US" sz="2000" dirty="0">
                  <a:cs typeface="Calibri"/>
                </a:rPr>
                <a:t>Man </a:t>
              </a:r>
              <a:r>
                <a:rPr lang="en-US" sz="2000" i="1" dirty="0">
                  <a:cs typeface="Calibri"/>
                </a:rPr>
                <a:t>cannot </a:t>
              </a:r>
              <a:r>
                <a:rPr lang="en-US" sz="2000" dirty="0">
                  <a:cs typeface="Calibri"/>
                </a:rPr>
                <a:t>sin</a:t>
              </a:r>
            </a:p>
          </p:txBody>
        </p:sp>
      </p:grpSp>
      <p:grpSp>
        <p:nvGrpSpPr>
          <p:cNvPr id="16" name="Group 15">
            <a:extLst>
              <a:ext uri="{FF2B5EF4-FFF2-40B4-BE49-F238E27FC236}">
                <a16:creationId xmlns:a16="http://schemas.microsoft.com/office/drawing/2014/main" id="{F3CF2388-5667-4888-A59B-B09C24961816}"/>
              </a:ext>
            </a:extLst>
          </p:cNvPr>
          <p:cNvGrpSpPr/>
          <p:nvPr/>
        </p:nvGrpSpPr>
        <p:grpSpPr>
          <a:xfrm>
            <a:off x="1489494" y="4257136"/>
            <a:ext cx="5086708" cy="2139351"/>
            <a:chOff x="1489494" y="4257136"/>
            <a:chExt cx="5086708" cy="2139351"/>
          </a:xfrm>
        </p:grpSpPr>
        <p:pic>
          <p:nvPicPr>
            <p:cNvPr id="6" name="Picture 6">
              <a:extLst>
                <a:ext uri="{FF2B5EF4-FFF2-40B4-BE49-F238E27FC236}">
                  <a16:creationId xmlns:a16="http://schemas.microsoft.com/office/drawing/2014/main" id="{4D6A596E-A6D2-418F-81A2-C5932AF779CB}"/>
                </a:ext>
              </a:extLst>
            </p:cNvPr>
            <p:cNvPicPr>
              <a:picLocks noChangeAspect="1"/>
            </p:cNvPicPr>
            <p:nvPr/>
          </p:nvPicPr>
          <p:blipFill>
            <a:blip r:embed="rId5"/>
            <a:stretch>
              <a:fillRect/>
            </a:stretch>
          </p:blipFill>
          <p:spPr>
            <a:xfrm>
              <a:off x="1489494" y="4257136"/>
              <a:ext cx="2110597" cy="2139351"/>
            </a:xfrm>
            <a:prstGeom prst="rect">
              <a:avLst/>
            </a:prstGeom>
          </p:spPr>
        </p:pic>
        <p:sp>
          <p:nvSpPr>
            <p:cNvPr id="11" name="TextBox 10">
              <a:extLst>
                <a:ext uri="{FF2B5EF4-FFF2-40B4-BE49-F238E27FC236}">
                  <a16:creationId xmlns:a16="http://schemas.microsoft.com/office/drawing/2014/main" id="{967806AF-2B60-4DAF-A4D2-00F5255E4258}"/>
                </a:ext>
              </a:extLst>
            </p:cNvPr>
            <p:cNvSpPr txBox="1"/>
            <p:nvPr/>
          </p:nvSpPr>
          <p:spPr>
            <a:xfrm>
              <a:off x="3833002" y="4264324"/>
              <a:ext cx="2743200"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000" b="1" dirty="0"/>
                <a:t>Grace</a:t>
              </a:r>
              <a:endParaRPr lang="en-US" sz="2000" b="1" dirty="0" err="1">
                <a:cs typeface="Calibri"/>
              </a:endParaRPr>
            </a:p>
            <a:p>
              <a:r>
                <a:rPr lang="en-US" sz="2000" dirty="0">
                  <a:cs typeface="Calibri"/>
                </a:rPr>
                <a:t>Man is capable of </a:t>
              </a:r>
              <a:r>
                <a:rPr lang="en-US" sz="2000" i="1" dirty="0">
                  <a:cs typeface="Calibri"/>
                </a:rPr>
                <a:t>not</a:t>
              </a:r>
              <a:r>
                <a:rPr lang="en-US" sz="2000" dirty="0">
                  <a:cs typeface="Calibri"/>
                </a:rPr>
                <a:t> sinning by his new nature</a:t>
              </a:r>
            </a:p>
          </p:txBody>
        </p:sp>
      </p:grpSp>
    </p:spTree>
    <p:extLst>
      <p:ext uri="{BB962C8B-B14F-4D97-AF65-F5344CB8AC3E}">
        <p14:creationId xmlns:p14="http://schemas.microsoft.com/office/powerpoint/2010/main" val="1445235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6B4C04-CE4D-4D87-A94D-AA56CDA52F55}"/>
              </a:ext>
            </a:extLst>
          </p:cNvPr>
          <p:cNvSpPr>
            <a:spLocks noGrp="1"/>
          </p:cNvSpPr>
          <p:nvPr>
            <p:ph type="title"/>
          </p:nvPr>
        </p:nvSpPr>
        <p:spPr/>
        <p:txBody>
          <a:bodyPr/>
          <a:lstStyle/>
          <a:p>
            <a:pPr algn="ctr"/>
            <a:r>
              <a:rPr lang="en-US" dirty="0">
                <a:cs typeface="Calibri Light"/>
              </a:rPr>
              <a:t>God and sin</a:t>
            </a:r>
          </a:p>
        </p:txBody>
      </p:sp>
      <p:sp>
        <p:nvSpPr>
          <p:cNvPr id="3" name="Content Placeholder 2">
            <a:extLst>
              <a:ext uri="{FF2B5EF4-FFF2-40B4-BE49-F238E27FC236}">
                <a16:creationId xmlns:a16="http://schemas.microsoft.com/office/drawing/2014/main" id="{A44CC074-99F6-4EA7-80BA-F137EE9320A3}"/>
              </a:ext>
            </a:extLst>
          </p:cNvPr>
          <p:cNvSpPr>
            <a:spLocks noGrp="1"/>
          </p:cNvSpPr>
          <p:nvPr>
            <p:ph idx="1"/>
          </p:nvPr>
        </p:nvSpPr>
        <p:spPr>
          <a:xfrm>
            <a:off x="838200" y="1825625"/>
            <a:ext cx="10515600" cy="555716"/>
          </a:xfrm>
        </p:spPr>
        <p:txBody>
          <a:bodyPr vert="horz" lIns="91440" tIns="45720" rIns="91440" bIns="45720" rtlCol="0" anchor="t">
            <a:normAutofit/>
          </a:bodyPr>
          <a:lstStyle/>
          <a:p>
            <a:r>
              <a:rPr lang="en-US" b="1" dirty="0">
                <a:cs typeface="Calibri"/>
              </a:rPr>
              <a:t>Q: Is God the author of sin?</a:t>
            </a:r>
            <a:endParaRPr lang="en-US" b="1">
              <a:cs typeface="Calibri"/>
            </a:endParaRPr>
          </a:p>
        </p:txBody>
      </p:sp>
      <p:sp>
        <p:nvSpPr>
          <p:cNvPr id="6" name="Content Placeholder 2">
            <a:extLst>
              <a:ext uri="{FF2B5EF4-FFF2-40B4-BE49-F238E27FC236}">
                <a16:creationId xmlns:a16="http://schemas.microsoft.com/office/drawing/2014/main" id="{5B895182-D631-46D0-809C-450CC602B9CD}"/>
              </a:ext>
            </a:extLst>
          </p:cNvPr>
          <p:cNvSpPr txBox="1">
            <a:spLocks/>
          </p:cNvSpPr>
          <p:nvPr/>
        </p:nvSpPr>
        <p:spPr>
          <a:xfrm>
            <a:off x="832449" y="2438101"/>
            <a:ext cx="10529977" cy="3646848"/>
          </a:xfrm>
          <a:prstGeom prst="rect">
            <a:avLst/>
          </a:prstGeom>
        </p:spPr>
        <p:txBody>
          <a:bodyPr vert="horz" lIns="91440" tIns="45720" rIns="91440" bIns="45720" rtlCol="0" anchor="t">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cs typeface="Calibri"/>
              </a:rPr>
              <a:t>We know that God works all things according to the counsel of His will</a:t>
            </a:r>
          </a:p>
          <a:p>
            <a:r>
              <a:rPr lang="en-US" dirty="0">
                <a:cs typeface="Calibri"/>
              </a:rPr>
              <a:t>God by definition is good, and what He does is also good</a:t>
            </a:r>
          </a:p>
          <a:p>
            <a:r>
              <a:rPr lang="en-US" dirty="0">
                <a:cs typeface="Calibri"/>
              </a:rPr>
              <a:t>God allowed the Fall, and yet God is not the author of sin</a:t>
            </a:r>
          </a:p>
          <a:p>
            <a:pPr lvl="1"/>
            <a:r>
              <a:rPr lang="en-US" dirty="0">
                <a:cs typeface="Calibri"/>
              </a:rPr>
              <a:t>This is a mystery like election or the Trinity</a:t>
            </a:r>
          </a:p>
          <a:p>
            <a:r>
              <a:rPr lang="en-US" dirty="0">
                <a:cs typeface="Calibri"/>
              </a:rPr>
              <a:t>"God cannot be tempted with evil, neither tempts he any man" (James 1:13)</a:t>
            </a:r>
          </a:p>
          <a:p>
            <a:r>
              <a:rPr lang="en-US" dirty="0">
                <a:cs typeface="Calibri"/>
              </a:rPr>
              <a:t>"The Lord is righteous in all His ways, and holy in all His works" (Psalm </a:t>
            </a:r>
            <a:r>
              <a:rPr lang="en-US">
                <a:cs typeface="Calibri"/>
              </a:rPr>
              <a:t>145:17)</a:t>
            </a:r>
          </a:p>
        </p:txBody>
      </p:sp>
    </p:spTree>
    <p:extLst>
      <p:ext uri="{BB962C8B-B14F-4D97-AF65-F5344CB8AC3E}">
        <p14:creationId xmlns:p14="http://schemas.microsoft.com/office/powerpoint/2010/main" val="1518405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ED1EF5-912D-4A9A-AD58-C14F5D6ECBC7}"/>
              </a:ext>
            </a:extLst>
          </p:cNvPr>
          <p:cNvSpPr>
            <a:spLocks noGrp="1"/>
          </p:cNvSpPr>
          <p:nvPr>
            <p:ph type="title"/>
          </p:nvPr>
        </p:nvSpPr>
        <p:spPr/>
        <p:txBody>
          <a:bodyPr/>
          <a:lstStyle/>
          <a:p>
            <a:pPr algn="ctr"/>
            <a:r>
              <a:rPr lang="en-US" dirty="0">
                <a:cs typeface="Calibri Light"/>
              </a:rPr>
              <a:t>Adam and Jesus</a:t>
            </a:r>
          </a:p>
        </p:txBody>
      </p:sp>
      <p:sp>
        <p:nvSpPr>
          <p:cNvPr id="3" name="Content Placeholder 2">
            <a:extLst>
              <a:ext uri="{FF2B5EF4-FFF2-40B4-BE49-F238E27FC236}">
                <a16:creationId xmlns:a16="http://schemas.microsoft.com/office/drawing/2014/main" id="{CB9D8AAF-E7EF-4FD5-B71B-383FFF27E004}"/>
              </a:ext>
            </a:extLst>
          </p:cNvPr>
          <p:cNvSpPr>
            <a:spLocks noGrp="1"/>
          </p:cNvSpPr>
          <p:nvPr>
            <p:ph idx="1"/>
          </p:nvPr>
        </p:nvSpPr>
        <p:spPr/>
        <p:txBody>
          <a:bodyPr vert="horz" lIns="91440" tIns="45720" rIns="91440" bIns="45720" rtlCol="0" anchor="t">
            <a:normAutofit/>
          </a:bodyPr>
          <a:lstStyle/>
          <a:p>
            <a:r>
              <a:rPr lang="en-US" dirty="0">
                <a:cs typeface="Calibri"/>
              </a:rPr>
              <a:t>Adam was a real person, just as Jesus also was</a:t>
            </a:r>
          </a:p>
          <a:p>
            <a:r>
              <a:rPr lang="en-US" dirty="0">
                <a:ea typeface="+mn-lt"/>
                <a:cs typeface="+mn-lt"/>
              </a:rPr>
              <a:t>"And so it is written, 'The first man Adam became a living being.' The last Adam became a life-giving spirit." (1Cotinthian 15:45)</a:t>
            </a:r>
          </a:p>
          <a:p>
            <a:r>
              <a:rPr lang="en-US" dirty="0">
                <a:cs typeface="Calibri"/>
              </a:rPr>
              <a:t>So many people are okay with Jesus taking away their sin but </a:t>
            </a:r>
            <a:r>
              <a:rPr lang="en-US" b="1" dirty="0">
                <a:cs typeface="Calibri"/>
              </a:rPr>
              <a:t>not okay</a:t>
            </a:r>
            <a:r>
              <a:rPr lang="en-US" dirty="0">
                <a:cs typeface="Calibri"/>
              </a:rPr>
              <a:t> with accepting Adam's sinful nature!</a:t>
            </a:r>
          </a:p>
          <a:p>
            <a:pPr lvl="1"/>
            <a:r>
              <a:rPr lang="en-US" dirty="0">
                <a:cs typeface="Calibri"/>
              </a:rPr>
              <a:t>Rights and responsibilities!</a:t>
            </a:r>
          </a:p>
          <a:p>
            <a:r>
              <a:rPr lang="en-US" dirty="0">
                <a:cs typeface="Calibri"/>
              </a:rPr>
              <a:t>Since Adam fell, God then made a covenant of grace with man</a:t>
            </a:r>
          </a:p>
          <a:p>
            <a:r>
              <a:rPr lang="en-US" b="1" dirty="0">
                <a:ea typeface="+mn-lt"/>
                <a:cs typeface="+mn-lt"/>
              </a:rPr>
              <a:t>Q: Is the covenant of life still in effect today?</a:t>
            </a:r>
            <a:endParaRPr lang="en-US" dirty="0">
              <a:ea typeface="+mn-lt"/>
              <a:cs typeface="+mn-lt"/>
            </a:endParaRPr>
          </a:p>
          <a:p>
            <a:endParaRPr lang="en-US" dirty="0">
              <a:cs typeface="Calibri"/>
            </a:endParaRPr>
          </a:p>
        </p:txBody>
      </p:sp>
    </p:spTree>
    <p:extLst>
      <p:ext uri="{BB962C8B-B14F-4D97-AF65-F5344CB8AC3E}">
        <p14:creationId xmlns:p14="http://schemas.microsoft.com/office/powerpoint/2010/main" val="20733758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A0CE5F-D32B-46CB-BEFE-7B683E818B55}"/>
              </a:ext>
            </a:extLst>
          </p:cNvPr>
          <p:cNvSpPr>
            <a:spLocks noGrp="1"/>
          </p:cNvSpPr>
          <p:nvPr>
            <p:ph type="title"/>
          </p:nvPr>
        </p:nvSpPr>
        <p:spPr/>
        <p:txBody>
          <a:bodyPr/>
          <a:lstStyle/>
          <a:p>
            <a:pPr algn="ctr"/>
            <a:r>
              <a:rPr lang="en-US" b="1" dirty="0">
                <a:latin typeface="Bookman Old Style"/>
                <a:cs typeface="Calibri Light"/>
              </a:rPr>
              <a:t>Question #13</a:t>
            </a:r>
            <a:endParaRPr lang="en-US" b="1" dirty="0">
              <a:latin typeface="Bookman Old Style"/>
            </a:endParaRPr>
          </a:p>
        </p:txBody>
      </p:sp>
      <p:sp>
        <p:nvSpPr>
          <p:cNvPr id="3" name="Content Placeholder 2">
            <a:extLst>
              <a:ext uri="{FF2B5EF4-FFF2-40B4-BE49-F238E27FC236}">
                <a16:creationId xmlns:a16="http://schemas.microsoft.com/office/drawing/2014/main" id="{D8077D91-453F-4E13-8D7B-3F4E889C0A53}"/>
              </a:ext>
            </a:extLst>
          </p:cNvPr>
          <p:cNvSpPr>
            <a:spLocks noGrp="1"/>
          </p:cNvSpPr>
          <p:nvPr>
            <p:ph idx="1"/>
          </p:nvPr>
        </p:nvSpPr>
        <p:spPr>
          <a:xfrm>
            <a:off x="1571445" y="1854380"/>
            <a:ext cx="9221639" cy="4322583"/>
          </a:xfrm>
        </p:spPr>
        <p:txBody>
          <a:bodyPr vert="horz" lIns="91440" tIns="45720" rIns="91440" bIns="45720" rtlCol="0" anchor="t">
            <a:normAutofit/>
          </a:bodyPr>
          <a:lstStyle/>
          <a:p>
            <a:r>
              <a:rPr lang="en-US" sz="3200" b="1" dirty="0">
                <a:latin typeface="Calibri"/>
                <a:ea typeface="+mn-lt"/>
                <a:cs typeface="Calibri"/>
              </a:rPr>
              <a:t>Q. Did our first parents continue in the first estate wherein they were created?</a:t>
            </a:r>
          </a:p>
          <a:p>
            <a:r>
              <a:rPr lang="en-US" sz="3200" b="1" dirty="0">
                <a:ea typeface="+mn-lt"/>
                <a:cs typeface="+mn-lt"/>
              </a:rPr>
              <a:t> A. </a:t>
            </a:r>
            <a:r>
              <a:rPr lang="en-US" sz="3200" dirty="0">
                <a:ea typeface="+mn-lt"/>
                <a:cs typeface="+mn-lt"/>
              </a:rPr>
              <a:t>Our first parents, being left to the freedom of their own will, fell from the estate wherein they were created, by sinning against God.</a:t>
            </a:r>
          </a:p>
        </p:txBody>
      </p:sp>
    </p:spTree>
    <p:extLst>
      <p:ext uri="{BB962C8B-B14F-4D97-AF65-F5344CB8AC3E}">
        <p14:creationId xmlns:p14="http://schemas.microsoft.com/office/powerpoint/2010/main" val="8402798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BC0EB8-36ED-42C6-AED3-8066CB0001BF}"/>
              </a:ext>
            </a:extLst>
          </p:cNvPr>
          <p:cNvSpPr>
            <a:spLocks noGrp="1"/>
          </p:cNvSpPr>
          <p:nvPr>
            <p:ph type="title"/>
          </p:nvPr>
        </p:nvSpPr>
        <p:spPr/>
        <p:txBody>
          <a:bodyPr/>
          <a:lstStyle/>
          <a:p>
            <a:pPr algn="ctr"/>
            <a:r>
              <a:rPr lang="en-US" dirty="0">
                <a:cs typeface="Calibri Light"/>
              </a:rPr>
              <a:t>What does the Bible say?</a:t>
            </a:r>
          </a:p>
        </p:txBody>
      </p:sp>
      <p:sp>
        <p:nvSpPr>
          <p:cNvPr id="3" name="Content Placeholder 2">
            <a:extLst>
              <a:ext uri="{FF2B5EF4-FFF2-40B4-BE49-F238E27FC236}">
                <a16:creationId xmlns:a16="http://schemas.microsoft.com/office/drawing/2014/main" id="{7EBEEE24-2818-45EF-AC06-CE80B4463B8A}"/>
              </a:ext>
            </a:extLst>
          </p:cNvPr>
          <p:cNvSpPr>
            <a:spLocks noGrp="1"/>
          </p:cNvSpPr>
          <p:nvPr>
            <p:ph idx="1"/>
          </p:nvPr>
        </p:nvSpPr>
        <p:spPr/>
        <p:txBody>
          <a:bodyPr vert="horz" lIns="91440" tIns="45720" rIns="91440" bIns="45720" rtlCol="0" anchor="t">
            <a:normAutofit/>
          </a:bodyPr>
          <a:lstStyle/>
          <a:p>
            <a:r>
              <a:rPr lang="en-US" sz="3000" dirty="0">
                <a:cs typeface="Calibri"/>
              </a:rPr>
              <a:t>"</a:t>
            </a:r>
            <a:r>
              <a:rPr lang="en-US" sz="3000" dirty="0">
                <a:ea typeface="+mn-lt"/>
                <a:cs typeface="+mn-lt"/>
              </a:rPr>
              <a:t>So when the woman saw that the tree was good for food, that it was pleasant to the eyes, and a tree desirable to make one wise, she took of its fruit and ate. She also gave to her husband with her, and he ate. Then the eyes of both of them were opened, and they knew that they were naked; and they sewed fig leaves together and made themselves coverings. And they heard the sound of the Lord God walking in the garden in the cool of the day, and Adam and his wife hid themselves from the presence of the Lord God among the trees of the garden." (Genesis 3:6-8)</a:t>
            </a:r>
            <a:endParaRPr lang="en-US" dirty="0">
              <a:cs typeface="Calibri" panose="020F0502020204030204"/>
            </a:endParaRPr>
          </a:p>
        </p:txBody>
      </p:sp>
    </p:spTree>
    <p:extLst>
      <p:ext uri="{BB962C8B-B14F-4D97-AF65-F5344CB8AC3E}">
        <p14:creationId xmlns:p14="http://schemas.microsoft.com/office/powerpoint/2010/main" val="18499838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BC0EB8-36ED-42C6-AED3-8066CB0001BF}"/>
              </a:ext>
            </a:extLst>
          </p:cNvPr>
          <p:cNvSpPr>
            <a:spLocks noGrp="1"/>
          </p:cNvSpPr>
          <p:nvPr>
            <p:ph type="title"/>
          </p:nvPr>
        </p:nvSpPr>
        <p:spPr/>
        <p:txBody>
          <a:bodyPr/>
          <a:lstStyle/>
          <a:p>
            <a:pPr algn="ctr"/>
            <a:r>
              <a:rPr lang="en-US" dirty="0">
                <a:cs typeface="Calibri Light"/>
              </a:rPr>
              <a:t>What does the Bible say?</a:t>
            </a:r>
          </a:p>
        </p:txBody>
      </p:sp>
      <p:sp>
        <p:nvSpPr>
          <p:cNvPr id="3" name="Content Placeholder 2">
            <a:extLst>
              <a:ext uri="{FF2B5EF4-FFF2-40B4-BE49-F238E27FC236}">
                <a16:creationId xmlns:a16="http://schemas.microsoft.com/office/drawing/2014/main" id="{7EBEEE24-2818-45EF-AC06-CE80B4463B8A}"/>
              </a:ext>
            </a:extLst>
          </p:cNvPr>
          <p:cNvSpPr>
            <a:spLocks noGrp="1"/>
          </p:cNvSpPr>
          <p:nvPr>
            <p:ph idx="1"/>
          </p:nvPr>
        </p:nvSpPr>
        <p:spPr/>
        <p:txBody>
          <a:bodyPr vert="horz" lIns="91440" tIns="45720" rIns="91440" bIns="45720" rtlCol="0" anchor="t">
            <a:normAutofit/>
          </a:bodyPr>
          <a:lstStyle/>
          <a:p>
            <a:r>
              <a:rPr lang="en-US" sz="3000" dirty="0">
                <a:cs typeface="Calibri"/>
              </a:rPr>
              <a:t>"</a:t>
            </a:r>
            <a:r>
              <a:rPr lang="en-US" sz="3000" b="1" dirty="0">
                <a:ea typeface="+mn-lt"/>
                <a:cs typeface="+mn-lt"/>
              </a:rPr>
              <a:t>26</a:t>
            </a:r>
            <a:r>
              <a:rPr lang="en-US" sz="3000" dirty="0">
                <a:ea typeface="+mn-lt"/>
                <a:cs typeface="+mn-lt"/>
              </a:rPr>
              <a:t> Then God said, 'Let Us make man in Our image, according to Our likeness; let them have dominion over the fish of the sea, over the birds of the air, and over the cattle, over all the earth and over every creeping thing that creeps on the earth.' </a:t>
            </a:r>
            <a:r>
              <a:rPr lang="en-US" sz="3000" b="1" dirty="0">
                <a:ea typeface="+mn-lt"/>
                <a:cs typeface="+mn-lt"/>
              </a:rPr>
              <a:t>27</a:t>
            </a:r>
            <a:r>
              <a:rPr lang="en-US" sz="3000" dirty="0">
                <a:ea typeface="+mn-lt"/>
                <a:cs typeface="+mn-lt"/>
              </a:rPr>
              <a:t> So God created man in His own image; in the image of God He created him; male and female He created them. </a:t>
            </a:r>
            <a:r>
              <a:rPr lang="en-US" sz="3000" b="1" dirty="0">
                <a:ea typeface="+mn-lt"/>
                <a:cs typeface="+mn-lt"/>
              </a:rPr>
              <a:t>28</a:t>
            </a:r>
            <a:r>
              <a:rPr lang="en-US" sz="3000" dirty="0">
                <a:ea typeface="+mn-lt"/>
                <a:cs typeface="+mn-lt"/>
              </a:rPr>
              <a:t> Then God blessed them, and God said to them, 'Be fruitful and multiply; fill the earth and subdue it; have dominion over the fish of the sea, over the birds of the air, and over every living thing that moves on the earth.'" (Genesis 1:26-27)</a:t>
            </a:r>
            <a:endParaRPr lang="en-US" dirty="0"/>
          </a:p>
        </p:txBody>
      </p:sp>
    </p:spTree>
    <p:extLst>
      <p:ext uri="{BB962C8B-B14F-4D97-AF65-F5344CB8AC3E}">
        <p14:creationId xmlns:p14="http://schemas.microsoft.com/office/powerpoint/2010/main" val="33034729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8F24C9-42ED-48E1-B432-4C2F86C0F091}"/>
              </a:ext>
            </a:extLst>
          </p:cNvPr>
          <p:cNvSpPr>
            <a:spLocks noGrp="1"/>
          </p:cNvSpPr>
          <p:nvPr>
            <p:ph type="title"/>
          </p:nvPr>
        </p:nvSpPr>
        <p:spPr/>
        <p:txBody>
          <a:bodyPr/>
          <a:lstStyle/>
          <a:p>
            <a:pPr algn="ctr"/>
            <a:r>
              <a:rPr lang="en-US" dirty="0">
                <a:cs typeface="Calibri Light"/>
              </a:rPr>
              <a:t>The tree of life as a sacrament</a:t>
            </a:r>
          </a:p>
        </p:txBody>
      </p:sp>
      <p:sp>
        <p:nvSpPr>
          <p:cNvPr id="3" name="Content Placeholder 2">
            <a:extLst>
              <a:ext uri="{FF2B5EF4-FFF2-40B4-BE49-F238E27FC236}">
                <a16:creationId xmlns:a16="http://schemas.microsoft.com/office/drawing/2014/main" id="{298465BA-BAB5-4239-86B5-D1315817E8BB}"/>
              </a:ext>
            </a:extLst>
          </p:cNvPr>
          <p:cNvSpPr>
            <a:spLocks noGrp="1"/>
          </p:cNvSpPr>
          <p:nvPr>
            <p:ph idx="1"/>
          </p:nvPr>
        </p:nvSpPr>
        <p:spPr>
          <a:xfrm>
            <a:off x="838200" y="1538078"/>
            <a:ext cx="10515600" cy="4638885"/>
          </a:xfrm>
        </p:spPr>
        <p:txBody>
          <a:bodyPr vert="horz" lIns="91440" tIns="45720" rIns="91440" bIns="45720" rtlCol="0" anchor="t">
            <a:normAutofit lnSpcReduction="10000"/>
          </a:bodyPr>
          <a:lstStyle/>
          <a:p>
            <a:r>
              <a:rPr lang="en-US" dirty="0">
                <a:cs typeface="Calibri"/>
              </a:rPr>
              <a:t>A sacrament is a holy ordinance wherein by sensible signs, Christ and the benefits of the new covenant are represented, sealed and applied to believers</a:t>
            </a:r>
          </a:p>
          <a:p>
            <a:pPr lvl="1"/>
            <a:r>
              <a:rPr lang="en-US" dirty="0">
                <a:cs typeface="Calibri"/>
              </a:rPr>
              <a:t>Normally baptism and the Lord's Supper</a:t>
            </a:r>
          </a:p>
          <a:p>
            <a:r>
              <a:rPr lang="en-US" dirty="0">
                <a:cs typeface="Calibri"/>
              </a:rPr>
              <a:t>The tree of life was a symbol of eternal life</a:t>
            </a:r>
          </a:p>
          <a:p>
            <a:pPr lvl="1"/>
            <a:r>
              <a:rPr lang="en-US" dirty="0">
                <a:cs typeface="Calibri"/>
              </a:rPr>
              <a:t>In the Middle East it was always green</a:t>
            </a:r>
          </a:p>
          <a:p>
            <a:r>
              <a:rPr lang="en-US" dirty="0">
                <a:cs typeface="Calibri"/>
              </a:rPr>
              <a:t>Roman Catholic sacraments work ex </a:t>
            </a:r>
            <a:r>
              <a:rPr lang="en-US" i="1" dirty="0" err="1">
                <a:cs typeface="Calibri"/>
              </a:rPr>
              <a:t>opere</a:t>
            </a:r>
            <a:r>
              <a:rPr lang="en-US" i="1" dirty="0">
                <a:cs typeface="Calibri"/>
              </a:rPr>
              <a:t> </a:t>
            </a:r>
            <a:r>
              <a:rPr lang="en-US" i="1" dirty="0" err="1">
                <a:cs typeface="Calibri"/>
              </a:rPr>
              <a:t>operato</a:t>
            </a:r>
            <a:r>
              <a:rPr lang="en-US" dirty="0">
                <a:cs typeface="Calibri"/>
              </a:rPr>
              <a:t> (they work by themselves)</a:t>
            </a:r>
          </a:p>
          <a:p>
            <a:r>
              <a:rPr lang="en-US" dirty="0">
                <a:cs typeface="Calibri"/>
              </a:rPr>
              <a:t>Rather, sacraments are efficacious by the institution and working of Christ</a:t>
            </a:r>
          </a:p>
          <a:p>
            <a:pPr lvl="1"/>
            <a:r>
              <a:rPr lang="en-US" dirty="0">
                <a:cs typeface="Calibri"/>
              </a:rPr>
              <a:t>If Adam refrained from eating from the tree he lived</a:t>
            </a:r>
          </a:p>
        </p:txBody>
      </p:sp>
    </p:spTree>
    <p:extLst>
      <p:ext uri="{BB962C8B-B14F-4D97-AF65-F5344CB8AC3E}">
        <p14:creationId xmlns:p14="http://schemas.microsoft.com/office/powerpoint/2010/main" val="2030340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795880-7118-41AA-ACA3-06D015BF0192}"/>
              </a:ext>
            </a:extLst>
          </p:cNvPr>
          <p:cNvSpPr>
            <a:spLocks noGrp="1"/>
          </p:cNvSpPr>
          <p:nvPr>
            <p:ph type="title"/>
          </p:nvPr>
        </p:nvSpPr>
        <p:spPr>
          <a:xfrm>
            <a:off x="838200" y="106332"/>
            <a:ext cx="10515600" cy="865488"/>
          </a:xfrm>
        </p:spPr>
        <p:txBody>
          <a:bodyPr/>
          <a:lstStyle/>
          <a:p>
            <a:pPr algn="ctr"/>
            <a:r>
              <a:rPr lang="en-US" dirty="0">
                <a:cs typeface="Calibri Light"/>
              </a:rPr>
              <a:t>Liberty and ability</a:t>
            </a:r>
          </a:p>
        </p:txBody>
      </p:sp>
      <p:sp>
        <p:nvSpPr>
          <p:cNvPr id="3" name="Content Placeholder 2">
            <a:extLst>
              <a:ext uri="{FF2B5EF4-FFF2-40B4-BE49-F238E27FC236}">
                <a16:creationId xmlns:a16="http://schemas.microsoft.com/office/drawing/2014/main" id="{D635D3E0-D80D-4925-9C80-9864446BCA25}"/>
              </a:ext>
            </a:extLst>
          </p:cNvPr>
          <p:cNvSpPr>
            <a:spLocks noGrp="1"/>
          </p:cNvSpPr>
          <p:nvPr>
            <p:ph idx="1"/>
          </p:nvPr>
        </p:nvSpPr>
        <p:spPr>
          <a:xfrm>
            <a:off x="895709" y="1121134"/>
            <a:ext cx="10831901" cy="656358"/>
          </a:xfrm>
        </p:spPr>
        <p:txBody>
          <a:bodyPr vert="horz" lIns="91440" tIns="45720" rIns="91440" bIns="45720" rtlCol="0" anchor="t">
            <a:normAutofit/>
          </a:bodyPr>
          <a:lstStyle/>
          <a:p>
            <a:r>
              <a:rPr lang="en-US" b="1">
                <a:cs typeface="Calibri"/>
              </a:rPr>
              <a:t>Q: When we meet Adam in heaven, will you blame him for the Fall?</a:t>
            </a:r>
            <a:endParaRPr lang="en-US">
              <a:cs typeface="Calibri"/>
            </a:endParaRPr>
          </a:p>
        </p:txBody>
      </p:sp>
      <p:sp>
        <p:nvSpPr>
          <p:cNvPr id="5" name="Content Placeholder 2">
            <a:extLst>
              <a:ext uri="{FF2B5EF4-FFF2-40B4-BE49-F238E27FC236}">
                <a16:creationId xmlns:a16="http://schemas.microsoft.com/office/drawing/2014/main" id="{A1E620EF-1091-4FAC-9046-C987E3832855}"/>
              </a:ext>
            </a:extLst>
          </p:cNvPr>
          <p:cNvSpPr txBox="1">
            <a:spLocks/>
          </p:cNvSpPr>
          <p:nvPr/>
        </p:nvSpPr>
        <p:spPr>
          <a:xfrm>
            <a:off x="889958" y="1719233"/>
            <a:ext cx="10630618" cy="5731564"/>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cs typeface="Calibri"/>
              </a:rPr>
              <a:t>Adam fell even though he had a perfect nature</a:t>
            </a:r>
            <a:endParaRPr lang="en-US"/>
          </a:p>
          <a:p>
            <a:r>
              <a:rPr lang="en-US" dirty="0">
                <a:cs typeface="Calibri"/>
              </a:rPr>
              <a:t>But we have a fallen nature, and thus we would have done the same as he did, or even worse</a:t>
            </a:r>
          </a:p>
          <a:p>
            <a:r>
              <a:rPr lang="en-US">
                <a:cs typeface="Calibri"/>
              </a:rPr>
              <a:t>Adam had the liberty of either eating or not eating</a:t>
            </a:r>
          </a:p>
          <a:p>
            <a:r>
              <a:rPr lang="en-US" dirty="0">
                <a:cs typeface="Calibri"/>
              </a:rPr>
              <a:t>They also had the ability to choose either to be obedient </a:t>
            </a:r>
          </a:p>
          <a:p>
            <a:pPr marL="0" indent="0">
              <a:buNone/>
            </a:pPr>
            <a:r>
              <a:rPr lang="en-US">
                <a:cs typeface="Calibri"/>
              </a:rPr>
              <a:t>  or disobey</a:t>
            </a:r>
          </a:p>
          <a:p>
            <a:r>
              <a:rPr lang="en-US" dirty="0">
                <a:cs typeface="Calibri"/>
              </a:rPr>
              <a:t>Now in our fallen nature we have lost this ability</a:t>
            </a:r>
          </a:p>
          <a:p>
            <a:r>
              <a:rPr lang="en-US" dirty="0">
                <a:cs typeface="Calibri"/>
              </a:rPr>
              <a:t>"</a:t>
            </a:r>
            <a:r>
              <a:rPr lang="en-US" dirty="0">
                <a:ea typeface="+mn-lt"/>
                <a:cs typeface="+mn-lt"/>
              </a:rPr>
              <a:t>They have all turned aside; they have together become unprofitable; there is none who does good, no, not one." (Romans 3:12)</a:t>
            </a:r>
            <a:endParaRPr lang="en-US" dirty="0">
              <a:cs typeface="Calibri"/>
            </a:endParaRPr>
          </a:p>
          <a:p>
            <a:endParaRPr lang="en-US" dirty="0">
              <a:cs typeface="Calibri"/>
            </a:endParaRPr>
          </a:p>
        </p:txBody>
      </p:sp>
      <p:pic>
        <p:nvPicPr>
          <p:cNvPr id="7" name="Picture 5" descr="A picture containing text, outdoor, person&#10;&#10;Description automatically generated">
            <a:extLst>
              <a:ext uri="{FF2B5EF4-FFF2-40B4-BE49-F238E27FC236}">
                <a16:creationId xmlns:a16="http://schemas.microsoft.com/office/drawing/2014/main" id="{36168BB2-E92A-40F5-AA5F-58000F62D9F3}"/>
              </a:ext>
            </a:extLst>
          </p:cNvPr>
          <p:cNvPicPr>
            <a:picLocks noChangeAspect="1"/>
          </p:cNvPicPr>
          <p:nvPr/>
        </p:nvPicPr>
        <p:blipFill>
          <a:blip r:embed="rId2"/>
          <a:stretch>
            <a:fillRect/>
          </a:stretch>
        </p:blipFill>
        <p:spPr>
          <a:xfrm>
            <a:off x="9742098" y="2968780"/>
            <a:ext cx="2450924" cy="1596173"/>
          </a:xfrm>
          <a:prstGeom prst="rect">
            <a:avLst/>
          </a:prstGeom>
        </p:spPr>
      </p:pic>
    </p:spTree>
    <p:extLst>
      <p:ext uri="{BB962C8B-B14F-4D97-AF65-F5344CB8AC3E}">
        <p14:creationId xmlns:p14="http://schemas.microsoft.com/office/powerpoint/2010/main" val="974182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EABD4-13F1-4FCC-A953-015813CBA19E}"/>
              </a:ext>
            </a:extLst>
          </p:cNvPr>
          <p:cNvSpPr>
            <a:spLocks noGrp="1"/>
          </p:cNvSpPr>
          <p:nvPr>
            <p:ph type="title"/>
          </p:nvPr>
        </p:nvSpPr>
        <p:spPr/>
        <p:txBody>
          <a:bodyPr/>
          <a:lstStyle/>
          <a:p>
            <a:pPr algn="ctr"/>
            <a:r>
              <a:rPr lang="en-US" dirty="0">
                <a:cs typeface="Calibri Light"/>
              </a:rPr>
              <a:t>Adam and Eve were real people</a:t>
            </a:r>
          </a:p>
        </p:txBody>
      </p:sp>
      <p:sp>
        <p:nvSpPr>
          <p:cNvPr id="3" name="Content Placeholder 2">
            <a:extLst>
              <a:ext uri="{FF2B5EF4-FFF2-40B4-BE49-F238E27FC236}">
                <a16:creationId xmlns:a16="http://schemas.microsoft.com/office/drawing/2014/main" id="{46CD13FB-8A5E-4F33-8F2B-28412FEFB259}"/>
              </a:ext>
            </a:extLst>
          </p:cNvPr>
          <p:cNvSpPr>
            <a:spLocks noGrp="1"/>
          </p:cNvSpPr>
          <p:nvPr>
            <p:ph idx="1"/>
          </p:nvPr>
        </p:nvSpPr>
        <p:spPr>
          <a:xfrm>
            <a:off x="838200" y="1480569"/>
            <a:ext cx="10515600" cy="4696394"/>
          </a:xfrm>
        </p:spPr>
        <p:txBody>
          <a:bodyPr vert="horz" lIns="91440" tIns="45720" rIns="91440" bIns="45720" rtlCol="0" anchor="t">
            <a:normAutofit lnSpcReduction="10000"/>
          </a:bodyPr>
          <a:lstStyle/>
          <a:p>
            <a:r>
              <a:rPr lang="en-US">
                <a:cs typeface="Calibri"/>
              </a:rPr>
              <a:t>Jesus said so (Matthew 19:4), and Paul (Romans 5:12-21)</a:t>
            </a:r>
            <a:endParaRPr lang="en-US" dirty="0">
              <a:cs typeface="Calibri"/>
            </a:endParaRPr>
          </a:p>
          <a:p>
            <a:r>
              <a:rPr lang="en-US">
                <a:cs typeface="Calibri"/>
              </a:rPr>
              <a:t>It is harder to imagine that all of life sprang into existence from a </a:t>
            </a:r>
            <a:r>
              <a:rPr lang="en-US" dirty="0">
                <a:cs typeface="Calibri"/>
              </a:rPr>
              <a:t>single cell</a:t>
            </a:r>
            <a:endParaRPr lang="en-US"/>
          </a:p>
          <a:p>
            <a:r>
              <a:rPr lang="en-US" dirty="0">
                <a:cs typeface="Calibri"/>
              </a:rPr>
              <a:t>Adam could have contained many different gene versions (alleles) in his reproductive cells</a:t>
            </a:r>
          </a:p>
          <a:p>
            <a:r>
              <a:rPr lang="en-US" dirty="0">
                <a:cs typeface="Calibri"/>
              </a:rPr>
              <a:t>We all have more or less of a single skin color pigment (melatonin)</a:t>
            </a:r>
          </a:p>
          <a:p>
            <a:r>
              <a:rPr lang="en-US" dirty="0">
                <a:cs typeface="Calibri"/>
              </a:rPr>
              <a:t>All of humanity descends from Noah's three sons</a:t>
            </a:r>
          </a:p>
          <a:p>
            <a:r>
              <a:rPr lang="en-US" dirty="0">
                <a:cs typeface="Calibri"/>
                <a:hlinkClick r:id="rId2"/>
              </a:rPr>
              <a:t>Human Y chromosome variability is almost non-existent</a:t>
            </a:r>
          </a:p>
          <a:p>
            <a:r>
              <a:rPr lang="en-US" dirty="0">
                <a:cs typeface="Calibri"/>
                <a:hlinkClick r:id="rId3"/>
              </a:rPr>
              <a:t>Noah and genetics</a:t>
            </a:r>
            <a:endParaRPr lang="en-US" dirty="0">
              <a:cs typeface="Calibri"/>
            </a:endParaRPr>
          </a:p>
          <a:p>
            <a:r>
              <a:rPr lang="en-US" dirty="0">
                <a:cs typeface="Calibri"/>
                <a:hlinkClick r:id="rId4"/>
              </a:rPr>
              <a:t>Mitochondrial Eve</a:t>
            </a:r>
            <a:endParaRPr lang="en-US" dirty="0">
              <a:cs typeface="Calibri"/>
            </a:endParaRPr>
          </a:p>
        </p:txBody>
      </p:sp>
    </p:spTree>
    <p:extLst>
      <p:ext uri="{BB962C8B-B14F-4D97-AF65-F5344CB8AC3E}">
        <p14:creationId xmlns:p14="http://schemas.microsoft.com/office/powerpoint/2010/main" val="136691157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AE6653-EF0B-48B2-AD38-2CB32B424B6D}"/>
              </a:ext>
            </a:extLst>
          </p:cNvPr>
          <p:cNvSpPr>
            <a:spLocks noGrp="1"/>
          </p:cNvSpPr>
          <p:nvPr>
            <p:ph type="title"/>
          </p:nvPr>
        </p:nvSpPr>
        <p:spPr>
          <a:xfrm>
            <a:off x="1908235" y="888306"/>
            <a:ext cx="7886700" cy="994172"/>
          </a:xfrm>
        </p:spPr>
        <p:txBody>
          <a:bodyPr>
            <a:normAutofit fontScale="90000"/>
          </a:bodyPr>
          <a:lstStyle/>
          <a:p>
            <a:pPr algn="ctr"/>
            <a:r>
              <a:rPr lang="en-US" dirty="0"/>
              <a:t>What they </a:t>
            </a:r>
            <a:r>
              <a:rPr lang="en-US" b="1" dirty="0"/>
              <a:t>didn’t</a:t>
            </a:r>
            <a:r>
              <a:rPr lang="en-US" dirty="0"/>
              <a:t> tell you about human-chimp DNA similarity</a:t>
            </a:r>
            <a:endParaRPr lang="en-US" dirty="0">
              <a:cs typeface="Calibri Light"/>
            </a:endParaRPr>
          </a:p>
        </p:txBody>
      </p:sp>
      <p:sp>
        <p:nvSpPr>
          <p:cNvPr id="4" name="Rectangle: Rounded Corners 3">
            <a:extLst>
              <a:ext uri="{FF2B5EF4-FFF2-40B4-BE49-F238E27FC236}">
                <a16:creationId xmlns:a16="http://schemas.microsoft.com/office/drawing/2014/main" id="{26186C2E-4DE2-4882-802F-9F9043676E48}"/>
              </a:ext>
            </a:extLst>
          </p:cNvPr>
          <p:cNvSpPr/>
          <p:nvPr/>
        </p:nvSpPr>
        <p:spPr>
          <a:xfrm>
            <a:off x="1788406" y="2421750"/>
            <a:ext cx="7535537" cy="46477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Courier New" panose="02070309020205020404" pitchFamily="49" charset="0"/>
                <a:cs typeface="Courier New" panose="02070309020205020404" pitchFamily="49" charset="0"/>
              </a:rPr>
              <a:t>GCGAGTG</a:t>
            </a:r>
            <a:r>
              <a:rPr lang="en-US" dirty="0">
                <a:solidFill>
                  <a:schemeClr val="bg1"/>
                </a:solidFill>
                <a:latin typeface="Courier New" panose="02070309020205020404" pitchFamily="49" charset="0"/>
                <a:cs typeface="Courier New" panose="02070309020205020404" pitchFamily="49" charset="0"/>
              </a:rPr>
              <a:t>A</a:t>
            </a:r>
            <a:r>
              <a:rPr lang="en-US" dirty="0">
                <a:latin typeface="Courier New" panose="02070309020205020404" pitchFamily="49" charset="0"/>
                <a:cs typeface="Courier New" panose="02070309020205020404" pitchFamily="49" charset="0"/>
              </a:rPr>
              <a:t>AGTGCTGTAGTCGTACTCGTAGTCGT</a:t>
            </a:r>
            <a:r>
              <a:rPr lang="en-US" dirty="0">
                <a:solidFill>
                  <a:schemeClr val="bg1"/>
                </a:solidFill>
                <a:latin typeface="Courier New" panose="02070309020205020404" pitchFamily="49" charset="0"/>
                <a:cs typeface="Courier New" panose="02070309020205020404" pitchFamily="49" charset="0"/>
              </a:rPr>
              <a:t>T</a:t>
            </a:r>
            <a:r>
              <a:rPr lang="en-US" dirty="0">
                <a:latin typeface="Courier New" panose="02070309020205020404" pitchFamily="49" charset="0"/>
                <a:cs typeface="Courier New" panose="02070309020205020404" pitchFamily="49" charset="0"/>
              </a:rPr>
              <a:t>GCTA</a:t>
            </a:r>
            <a:r>
              <a:rPr lang="en-US" dirty="0">
                <a:solidFill>
                  <a:srgbClr val="FF99CC"/>
                </a:solidFill>
                <a:latin typeface="Courier New" panose="02070309020205020404" pitchFamily="49" charset="0"/>
                <a:cs typeface="Courier New" panose="02070309020205020404" pitchFamily="49" charset="0"/>
              </a:rPr>
              <a:t>GTCACA</a:t>
            </a:r>
            <a:r>
              <a:rPr lang="en-US" dirty="0">
                <a:solidFill>
                  <a:srgbClr val="FF0000"/>
                </a:solidFill>
                <a:latin typeface="Courier New" panose="02070309020205020404" pitchFamily="49" charset="0"/>
                <a:cs typeface="Courier New" panose="02070309020205020404" pitchFamily="49" charset="0"/>
              </a:rPr>
              <a:t>GCGTGCAG</a:t>
            </a:r>
          </a:p>
        </p:txBody>
      </p:sp>
      <p:sp>
        <p:nvSpPr>
          <p:cNvPr id="5" name="Rectangle: Rounded Corners 4">
            <a:extLst>
              <a:ext uri="{FF2B5EF4-FFF2-40B4-BE49-F238E27FC236}">
                <a16:creationId xmlns:a16="http://schemas.microsoft.com/office/drawing/2014/main" id="{404BE4EF-9AB8-40A4-B11D-3DB90138EE4C}"/>
              </a:ext>
            </a:extLst>
          </p:cNvPr>
          <p:cNvSpPr/>
          <p:nvPr/>
        </p:nvSpPr>
        <p:spPr>
          <a:xfrm>
            <a:off x="1788405" y="3681757"/>
            <a:ext cx="6461393" cy="464774"/>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Courier New" panose="02070309020205020404" pitchFamily="49" charset="0"/>
                <a:cs typeface="Courier New" panose="02070309020205020404" pitchFamily="49" charset="0"/>
              </a:rPr>
              <a:t>GCGAGTG</a:t>
            </a:r>
            <a:r>
              <a:rPr lang="en-US" dirty="0">
                <a:solidFill>
                  <a:srgbClr val="FFC000"/>
                </a:solidFill>
                <a:latin typeface="Courier New" panose="02070309020205020404" pitchFamily="49" charset="0"/>
                <a:cs typeface="Courier New" panose="02070309020205020404" pitchFamily="49" charset="0"/>
              </a:rPr>
              <a:t>T</a:t>
            </a:r>
            <a:r>
              <a:rPr lang="en-US" dirty="0">
                <a:latin typeface="Courier New" panose="02070309020205020404" pitchFamily="49" charset="0"/>
                <a:cs typeface="Courier New" panose="02070309020205020404" pitchFamily="49" charset="0"/>
              </a:rPr>
              <a:t>AGTGCTGTAGTCGTA</a:t>
            </a:r>
            <a:r>
              <a:rPr lang="en-US" dirty="0">
                <a:solidFill>
                  <a:srgbClr val="FFC000"/>
                </a:solidFill>
                <a:latin typeface="Courier New" panose="02070309020205020404" pitchFamily="49" charset="0"/>
                <a:cs typeface="Courier New" panose="02070309020205020404" pitchFamily="49" charset="0"/>
              </a:rPr>
              <a:t>G</a:t>
            </a:r>
            <a:r>
              <a:rPr lang="en-US" dirty="0">
                <a:latin typeface="Courier New" panose="02070309020205020404" pitchFamily="49" charset="0"/>
                <a:cs typeface="Courier New" panose="02070309020205020404" pitchFamily="49" charset="0"/>
              </a:rPr>
              <a:t>TCGTAGTCGT</a:t>
            </a:r>
            <a:r>
              <a:rPr lang="en-US" dirty="0">
                <a:solidFill>
                  <a:srgbClr val="FFC000"/>
                </a:solidFill>
                <a:latin typeface="Courier New" panose="02070309020205020404" pitchFamily="49" charset="0"/>
                <a:cs typeface="Courier New" panose="02070309020205020404" pitchFamily="49" charset="0"/>
              </a:rPr>
              <a:t>A</a:t>
            </a:r>
            <a:r>
              <a:rPr lang="en-US" dirty="0">
                <a:latin typeface="Courier New" panose="02070309020205020404" pitchFamily="49" charset="0"/>
                <a:cs typeface="Courier New" panose="02070309020205020404" pitchFamily="49" charset="0"/>
              </a:rPr>
              <a:t>GCTA</a:t>
            </a:r>
            <a:r>
              <a:rPr lang="en-US" dirty="0">
                <a:solidFill>
                  <a:srgbClr val="FF99CC"/>
                </a:solidFill>
                <a:latin typeface="Courier New" panose="02070309020205020404" pitchFamily="49" charset="0"/>
                <a:cs typeface="Courier New" panose="02070309020205020404" pitchFamily="49" charset="0"/>
              </a:rPr>
              <a:t>CCCTAG</a:t>
            </a:r>
          </a:p>
        </p:txBody>
      </p:sp>
      <p:sp>
        <p:nvSpPr>
          <p:cNvPr id="6" name="TextBox 5">
            <a:extLst>
              <a:ext uri="{FF2B5EF4-FFF2-40B4-BE49-F238E27FC236}">
                <a16:creationId xmlns:a16="http://schemas.microsoft.com/office/drawing/2014/main" id="{FE53DF0B-7582-4365-B0A5-0F704A6878D4}"/>
              </a:ext>
            </a:extLst>
          </p:cNvPr>
          <p:cNvSpPr txBox="1"/>
          <p:nvPr/>
        </p:nvSpPr>
        <p:spPr>
          <a:xfrm>
            <a:off x="8662929" y="1970747"/>
            <a:ext cx="1487278" cy="369332"/>
          </a:xfrm>
          <a:prstGeom prst="rect">
            <a:avLst/>
          </a:prstGeom>
          <a:noFill/>
        </p:spPr>
        <p:txBody>
          <a:bodyPr wrap="square" lIns="91440" tIns="45720" rIns="91440" bIns="45720" rtlCol="0" anchor="t">
            <a:spAutoFit/>
          </a:bodyPr>
          <a:lstStyle/>
          <a:p>
            <a:r>
              <a:rPr lang="en-US" dirty="0">
                <a:solidFill>
                  <a:srgbClr val="92D050"/>
                </a:solidFill>
              </a:rPr>
              <a:t>Human DNA</a:t>
            </a:r>
            <a:endParaRPr lang="en-US" dirty="0">
              <a:solidFill>
                <a:srgbClr val="92D050"/>
              </a:solidFill>
              <a:cs typeface="Calibri"/>
            </a:endParaRPr>
          </a:p>
        </p:txBody>
      </p:sp>
      <p:sp>
        <p:nvSpPr>
          <p:cNvPr id="7" name="TextBox 6">
            <a:extLst>
              <a:ext uri="{FF2B5EF4-FFF2-40B4-BE49-F238E27FC236}">
                <a16:creationId xmlns:a16="http://schemas.microsoft.com/office/drawing/2014/main" id="{3602462F-B657-494B-AA42-67BB9F49E22A}"/>
              </a:ext>
            </a:extLst>
          </p:cNvPr>
          <p:cNvSpPr txBox="1"/>
          <p:nvPr/>
        </p:nvSpPr>
        <p:spPr>
          <a:xfrm>
            <a:off x="8446724" y="3741019"/>
            <a:ext cx="1487278" cy="369332"/>
          </a:xfrm>
          <a:prstGeom prst="rect">
            <a:avLst/>
          </a:prstGeom>
          <a:noFill/>
        </p:spPr>
        <p:txBody>
          <a:bodyPr wrap="square" lIns="91440" tIns="45720" rIns="91440" bIns="45720" rtlCol="0" anchor="t">
            <a:spAutoFit/>
          </a:bodyPr>
          <a:lstStyle/>
          <a:p>
            <a:r>
              <a:rPr lang="en-US" dirty="0">
                <a:solidFill>
                  <a:srgbClr val="92D050"/>
                </a:solidFill>
              </a:rPr>
              <a:t>Chimp DNA</a:t>
            </a:r>
            <a:endParaRPr lang="en-US" dirty="0">
              <a:solidFill>
                <a:srgbClr val="92D050"/>
              </a:solidFill>
              <a:cs typeface="Calibri"/>
            </a:endParaRPr>
          </a:p>
        </p:txBody>
      </p:sp>
      <p:sp>
        <p:nvSpPr>
          <p:cNvPr id="8" name="TextBox 7">
            <a:extLst>
              <a:ext uri="{FF2B5EF4-FFF2-40B4-BE49-F238E27FC236}">
                <a16:creationId xmlns:a16="http://schemas.microsoft.com/office/drawing/2014/main" id="{E2DBA1C4-FF84-422B-B0FC-9F7FACE5459E}"/>
              </a:ext>
            </a:extLst>
          </p:cNvPr>
          <p:cNvSpPr txBox="1"/>
          <p:nvPr/>
        </p:nvSpPr>
        <p:spPr>
          <a:xfrm>
            <a:off x="4002795" y="3289342"/>
            <a:ext cx="1553378" cy="415498"/>
          </a:xfrm>
          <a:prstGeom prst="rect">
            <a:avLst/>
          </a:prstGeom>
          <a:noFill/>
        </p:spPr>
        <p:txBody>
          <a:bodyPr wrap="square" lIns="91440" tIns="45720" rIns="91440" bIns="45720" rtlCol="0" anchor="t">
            <a:spAutoFit/>
          </a:bodyPr>
          <a:lstStyle/>
          <a:p>
            <a:r>
              <a:rPr lang="en-US" sz="2100" dirty="0">
                <a:solidFill>
                  <a:srgbClr val="92D050"/>
                </a:solidFill>
              </a:rPr>
              <a:t>99% similar!</a:t>
            </a:r>
            <a:endParaRPr lang="en-US" sz="2100">
              <a:solidFill>
                <a:srgbClr val="92D050"/>
              </a:solidFill>
              <a:cs typeface="Calibri"/>
            </a:endParaRPr>
          </a:p>
        </p:txBody>
      </p:sp>
      <p:sp>
        <p:nvSpPr>
          <p:cNvPr id="9" name="Left Brace 8">
            <a:extLst>
              <a:ext uri="{FF2B5EF4-FFF2-40B4-BE49-F238E27FC236}">
                <a16:creationId xmlns:a16="http://schemas.microsoft.com/office/drawing/2014/main" id="{486E7104-9E96-407E-9DBC-C93517A1D1D1}"/>
              </a:ext>
            </a:extLst>
          </p:cNvPr>
          <p:cNvSpPr/>
          <p:nvPr/>
        </p:nvSpPr>
        <p:spPr>
          <a:xfrm rot="16200000">
            <a:off x="4406304" y="423572"/>
            <a:ext cx="325656" cy="5328720"/>
          </a:xfrm>
          <a:prstGeom prst="leftBrace">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00"/>
          </a:p>
        </p:txBody>
      </p:sp>
      <p:sp>
        <p:nvSpPr>
          <p:cNvPr id="10" name="Left Brace 9">
            <a:extLst>
              <a:ext uri="{FF2B5EF4-FFF2-40B4-BE49-F238E27FC236}">
                <a16:creationId xmlns:a16="http://schemas.microsoft.com/office/drawing/2014/main" id="{3DE57FCC-59B8-4146-8314-9E71C4846C6E}"/>
              </a:ext>
            </a:extLst>
          </p:cNvPr>
          <p:cNvSpPr/>
          <p:nvPr/>
        </p:nvSpPr>
        <p:spPr>
          <a:xfrm rot="16200000">
            <a:off x="7504456" y="2654144"/>
            <a:ext cx="325656" cy="867578"/>
          </a:xfrm>
          <a:prstGeom prst="leftBrace">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00"/>
          </a:p>
        </p:txBody>
      </p:sp>
      <p:sp>
        <p:nvSpPr>
          <p:cNvPr id="11" name="TextBox 10">
            <a:extLst>
              <a:ext uri="{FF2B5EF4-FFF2-40B4-BE49-F238E27FC236}">
                <a16:creationId xmlns:a16="http://schemas.microsoft.com/office/drawing/2014/main" id="{27017FE7-B50C-413D-8F5B-13C2A462D099}"/>
              </a:ext>
            </a:extLst>
          </p:cNvPr>
          <p:cNvSpPr txBox="1"/>
          <p:nvPr/>
        </p:nvSpPr>
        <p:spPr>
          <a:xfrm>
            <a:off x="6893346" y="3250761"/>
            <a:ext cx="1553378" cy="415498"/>
          </a:xfrm>
          <a:prstGeom prst="rect">
            <a:avLst/>
          </a:prstGeom>
          <a:noFill/>
        </p:spPr>
        <p:txBody>
          <a:bodyPr wrap="square" lIns="91440" tIns="45720" rIns="91440" bIns="45720" rtlCol="0" anchor="t">
            <a:spAutoFit/>
          </a:bodyPr>
          <a:lstStyle/>
          <a:p>
            <a:r>
              <a:rPr lang="en-US" sz="2100" dirty="0">
                <a:solidFill>
                  <a:srgbClr val="92D050"/>
                </a:solidFill>
              </a:rPr>
              <a:t>NOT similar!</a:t>
            </a:r>
            <a:endParaRPr lang="en-US" sz="2100" dirty="0">
              <a:solidFill>
                <a:srgbClr val="92D050"/>
              </a:solidFill>
              <a:cs typeface="Calibri"/>
            </a:endParaRPr>
          </a:p>
        </p:txBody>
      </p:sp>
      <p:sp>
        <p:nvSpPr>
          <p:cNvPr id="12" name="TextBox 11">
            <a:extLst>
              <a:ext uri="{FF2B5EF4-FFF2-40B4-BE49-F238E27FC236}">
                <a16:creationId xmlns:a16="http://schemas.microsoft.com/office/drawing/2014/main" id="{E42A261A-68B5-4772-9B69-FAED05D668F0}"/>
              </a:ext>
            </a:extLst>
          </p:cNvPr>
          <p:cNvSpPr txBox="1"/>
          <p:nvPr/>
        </p:nvSpPr>
        <p:spPr>
          <a:xfrm>
            <a:off x="3878856" y="4381321"/>
            <a:ext cx="4288316" cy="507831"/>
          </a:xfrm>
          <a:prstGeom prst="rect">
            <a:avLst/>
          </a:prstGeom>
          <a:noFill/>
        </p:spPr>
        <p:txBody>
          <a:bodyPr wrap="square" rtlCol="0">
            <a:spAutoFit/>
          </a:bodyPr>
          <a:lstStyle/>
          <a:p>
            <a:r>
              <a:rPr lang="en-US" sz="2700" dirty="0">
                <a:solidFill>
                  <a:srgbClr val="FF0000"/>
                </a:solidFill>
              </a:rPr>
              <a:t>Only 82% similar OVERALL!!</a:t>
            </a:r>
          </a:p>
        </p:txBody>
      </p:sp>
      <p:sp>
        <p:nvSpPr>
          <p:cNvPr id="13" name="Left Brace 12">
            <a:extLst>
              <a:ext uri="{FF2B5EF4-FFF2-40B4-BE49-F238E27FC236}">
                <a16:creationId xmlns:a16="http://schemas.microsoft.com/office/drawing/2014/main" id="{4E674FDB-CF49-4B13-A304-E7126059D82F}"/>
              </a:ext>
            </a:extLst>
          </p:cNvPr>
          <p:cNvSpPr/>
          <p:nvPr/>
        </p:nvSpPr>
        <p:spPr>
          <a:xfrm rot="16200000">
            <a:off x="8487712" y="2531655"/>
            <a:ext cx="325656" cy="1098931"/>
          </a:xfrm>
          <a:prstGeom prst="leftBrace">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00"/>
          </a:p>
        </p:txBody>
      </p:sp>
      <p:sp>
        <p:nvSpPr>
          <p:cNvPr id="14" name="TextBox 13">
            <a:extLst>
              <a:ext uri="{FF2B5EF4-FFF2-40B4-BE49-F238E27FC236}">
                <a16:creationId xmlns:a16="http://schemas.microsoft.com/office/drawing/2014/main" id="{F22B22FB-4D8F-42A7-81E7-2165A0076620}"/>
              </a:ext>
            </a:extLst>
          </p:cNvPr>
          <p:cNvSpPr txBox="1"/>
          <p:nvPr/>
        </p:nvSpPr>
        <p:spPr>
          <a:xfrm>
            <a:off x="8380624" y="3275818"/>
            <a:ext cx="1553378" cy="415498"/>
          </a:xfrm>
          <a:prstGeom prst="rect">
            <a:avLst/>
          </a:prstGeom>
          <a:noFill/>
        </p:spPr>
        <p:txBody>
          <a:bodyPr wrap="square" lIns="91440" tIns="45720" rIns="91440" bIns="45720" rtlCol="0" anchor="t">
            <a:spAutoFit/>
          </a:bodyPr>
          <a:lstStyle/>
          <a:p>
            <a:r>
              <a:rPr lang="en-US" sz="2100" dirty="0">
                <a:solidFill>
                  <a:srgbClr val="92D050"/>
                </a:solidFill>
              </a:rPr>
              <a:t>NO match!</a:t>
            </a:r>
            <a:endParaRPr lang="en-US" sz="2100" dirty="0">
              <a:solidFill>
                <a:srgbClr val="92D050"/>
              </a:solidFill>
              <a:cs typeface="Calibri"/>
            </a:endParaRPr>
          </a:p>
        </p:txBody>
      </p:sp>
    </p:spTree>
    <p:extLst>
      <p:ext uri="{BB962C8B-B14F-4D97-AF65-F5344CB8AC3E}">
        <p14:creationId xmlns:p14="http://schemas.microsoft.com/office/powerpoint/2010/main" val="2544422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par>
                          <p:cTn id="25" fill="hold">
                            <p:stCondLst>
                              <p:cond delay="0"/>
                            </p:stCondLst>
                            <p:childTnLst>
                              <p:par>
                                <p:cTn id="26" presetID="27" presetClass="emph" presetSubtype="0" repeatCount="indefinite" fill="remove" grpId="1" nodeType="afterEffect">
                                  <p:stCondLst>
                                    <p:cond delay="0"/>
                                  </p:stCondLst>
                                  <p:childTnLst>
                                    <p:animClr clrSpc="rgb" dir="cw">
                                      <p:cBhvr override="childStyle">
                                        <p:cTn id="27" dur="250" autoRev="1" fill="remove"/>
                                        <p:tgtEl>
                                          <p:spTgt spid="12"/>
                                        </p:tgtEl>
                                        <p:attrNameLst>
                                          <p:attrName>style.color</p:attrName>
                                        </p:attrNameLst>
                                      </p:cBhvr>
                                      <p:to>
                                        <a:schemeClr val="bg1"/>
                                      </p:to>
                                    </p:animClr>
                                    <p:animClr clrSpc="rgb" dir="cw">
                                      <p:cBhvr>
                                        <p:cTn id="28" dur="250" autoRev="1" fill="remove"/>
                                        <p:tgtEl>
                                          <p:spTgt spid="12"/>
                                        </p:tgtEl>
                                        <p:attrNameLst>
                                          <p:attrName>fillcolor</p:attrName>
                                        </p:attrNameLst>
                                      </p:cBhvr>
                                      <p:to>
                                        <a:schemeClr val="bg1"/>
                                      </p:to>
                                    </p:animClr>
                                    <p:set>
                                      <p:cBhvr>
                                        <p:cTn id="29" dur="250" autoRev="1" fill="remove"/>
                                        <p:tgtEl>
                                          <p:spTgt spid="12"/>
                                        </p:tgtEl>
                                        <p:attrNameLst>
                                          <p:attrName>fill.type</p:attrName>
                                        </p:attrNameLst>
                                      </p:cBhvr>
                                      <p:to>
                                        <p:strVal val="solid"/>
                                      </p:to>
                                    </p:set>
                                    <p:set>
                                      <p:cBhvr>
                                        <p:cTn id="30" dur="250" autoRev="1" fill="remove"/>
                                        <p:tgtEl>
                                          <p:spTgt spid="12"/>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P spid="10" grpId="0" animBg="1"/>
      <p:bldP spid="11" grpId="0"/>
      <p:bldP spid="12" grpId="0"/>
      <p:bldP spid="12" grpId="1"/>
      <p:bldP spid="13" grpId="0" animBg="1"/>
      <p:bldP spid="14"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33CAFD-2A72-4413-A00D-D4AE929A7E2E}"/>
              </a:ext>
            </a:extLst>
          </p:cNvPr>
          <p:cNvSpPr>
            <a:spLocks noGrp="1"/>
          </p:cNvSpPr>
          <p:nvPr>
            <p:ph type="title"/>
          </p:nvPr>
        </p:nvSpPr>
        <p:spPr/>
        <p:txBody>
          <a:bodyPr/>
          <a:lstStyle/>
          <a:p>
            <a:pPr algn="ctr"/>
            <a:r>
              <a:rPr lang="en-US" dirty="0">
                <a:cs typeface="Calibri Light"/>
              </a:rPr>
              <a:t>Homework! :-) </a:t>
            </a:r>
          </a:p>
        </p:txBody>
      </p:sp>
      <p:sp>
        <p:nvSpPr>
          <p:cNvPr id="3" name="Content Placeholder 2">
            <a:extLst>
              <a:ext uri="{FF2B5EF4-FFF2-40B4-BE49-F238E27FC236}">
                <a16:creationId xmlns:a16="http://schemas.microsoft.com/office/drawing/2014/main" id="{3AA68B20-1514-4D60-9973-F180F90B2522}"/>
              </a:ext>
            </a:extLst>
          </p:cNvPr>
          <p:cNvSpPr>
            <a:spLocks noGrp="1"/>
          </p:cNvSpPr>
          <p:nvPr>
            <p:ph idx="1"/>
          </p:nvPr>
        </p:nvSpPr>
        <p:spPr/>
        <p:txBody>
          <a:bodyPr vert="horz" lIns="91440" tIns="45720" rIns="91440" bIns="45720" rtlCol="0" anchor="t">
            <a:normAutofit/>
          </a:bodyPr>
          <a:lstStyle/>
          <a:p>
            <a:r>
              <a:rPr lang="en-US" dirty="0">
                <a:cs typeface="Calibri"/>
              </a:rPr>
              <a:t>Challenge your non-believing friend's views on evolution, and tell us what happened</a:t>
            </a:r>
          </a:p>
          <a:p>
            <a:pPr lvl="1"/>
            <a:r>
              <a:rPr lang="en-US" dirty="0">
                <a:cs typeface="Calibri"/>
              </a:rPr>
              <a:t>Good resources at </a:t>
            </a:r>
            <a:r>
              <a:rPr lang="en-US" dirty="0">
                <a:cs typeface="Calibri"/>
                <a:hlinkClick r:id="rId2"/>
              </a:rPr>
              <a:t>creation.com</a:t>
            </a:r>
            <a:r>
              <a:rPr lang="en-US" dirty="0">
                <a:cs typeface="Calibri"/>
              </a:rPr>
              <a:t> </a:t>
            </a:r>
          </a:p>
          <a:p>
            <a:r>
              <a:rPr lang="en-US" dirty="0">
                <a:cs typeface="Calibri"/>
              </a:rPr>
              <a:t>Memorize the following verses:</a:t>
            </a:r>
            <a:endParaRPr lang="en-US" dirty="0"/>
          </a:p>
          <a:p>
            <a:pPr lvl="1"/>
            <a:r>
              <a:rPr lang="en-US" dirty="0">
                <a:cs typeface="Calibri"/>
              </a:rPr>
              <a:t>Philippians 2:12-13</a:t>
            </a:r>
          </a:p>
          <a:p>
            <a:pPr lvl="1"/>
            <a:r>
              <a:rPr lang="en-US" dirty="0">
                <a:cs typeface="Calibri"/>
              </a:rPr>
              <a:t>Ephesians 1:11</a:t>
            </a:r>
          </a:p>
          <a:p>
            <a:pPr lvl="1"/>
            <a:r>
              <a:rPr lang="en-US" dirty="0">
                <a:cs typeface="Calibri"/>
              </a:rPr>
              <a:t>Psalm 91:7</a:t>
            </a:r>
          </a:p>
          <a:p>
            <a:pPr lvl="1"/>
            <a:r>
              <a:rPr lang="en-US" dirty="0">
                <a:cs typeface="Calibri"/>
              </a:rPr>
              <a:t>Luke 17:10</a:t>
            </a:r>
          </a:p>
          <a:p>
            <a:pPr lvl="1"/>
            <a:r>
              <a:rPr lang="en-US" dirty="0">
                <a:cs typeface="Calibri"/>
              </a:rPr>
              <a:t>Psalm 145:17</a:t>
            </a:r>
          </a:p>
          <a:p>
            <a:pPr lvl="1"/>
            <a:r>
              <a:rPr lang="en-US" dirty="0">
                <a:cs typeface="Calibri"/>
              </a:rPr>
              <a:t>Romans 3:12</a:t>
            </a:r>
          </a:p>
        </p:txBody>
      </p:sp>
    </p:spTree>
    <p:extLst>
      <p:ext uri="{BB962C8B-B14F-4D97-AF65-F5344CB8AC3E}">
        <p14:creationId xmlns:p14="http://schemas.microsoft.com/office/powerpoint/2010/main" val="42749046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D52524-9FAF-446B-B2D9-E607C4BC9AE0}"/>
              </a:ext>
            </a:extLst>
          </p:cNvPr>
          <p:cNvSpPr>
            <a:spLocks noGrp="1"/>
          </p:cNvSpPr>
          <p:nvPr>
            <p:ph type="title"/>
          </p:nvPr>
        </p:nvSpPr>
        <p:spPr>
          <a:xfrm>
            <a:off x="838200" y="365125"/>
            <a:ext cx="10515600" cy="750469"/>
          </a:xfrm>
        </p:spPr>
        <p:txBody>
          <a:bodyPr/>
          <a:lstStyle/>
          <a:p>
            <a:pPr algn="ctr"/>
            <a:r>
              <a:rPr lang="en-US" b="1" dirty="0">
                <a:cs typeface="Calibri Light"/>
              </a:rPr>
              <a:t>Not by evolution</a:t>
            </a:r>
          </a:p>
        </p:txBody>
      </p:sp>
      <p:sp>
        <p:nvSpPr>
          <p:cNvPr id="3" name="Content Placeholder 2">
            <a:extLst>
              <a:ext uri="{FF2B5EF4-FFF2-40B4-BE49-F238E27FC236}">
                <a16:creationId xmlns:a16="http://schemas.microsoft.com/office/drawing/2014/main" id="{CF589326-F6A1-4B7C-9811-ACBFD1FCCB20}"/>
              </a:ext>
            </a:extLst>
          </p:cNvPr>
          <p:cNvSpPr>
            <a:spLocks noGrp="1"/>
          </p:cNvSpPr>
          <p:nvPr>
            <p:ph idx="1"/>
          </p:nvPr>
        </p:nvSpPr>
        <p:spPr>
          <a:xfrm>
            <a:off x="838200" y="1279286"/>
            <a:ext cx="10515600" cy="4897677"/>
          </a:xfrm>
        </p:spPr>
        <p:txBody>
          <a:bodyPr vert="horz" lIns="91440" tIns="45720" rIns="91440" bIns="45720" rtlCol="0" anchor="t">
            <a:normAutofit lnSpcReduction="10000"/>
          </a:bodyPr>
          <a:lstStyle/>
          <a:p>
            <a:r>
              <a:rPr lang="en-US" dirty="0">
                <a:cs typeface="Calibri"/>
              </a:rPr>
              <a:t>They are still looking for missing links between apes and humans</a:t>
            </a:r>
          </a:p>
          <a:p>
            <a:pPr lvl="1"/>
            <a:r>
              <a:rPr lang="en-US" dirty="0">
                <a:cs typeface="Calibri"/>
              </a:rPr>
              <a:t>Homo naledi (2010)</a:t>
            </a:r>
          </a:p>
          <a:p>
            <a:pPr lvl="1"/>
            <a:r>
              <a:rPr lang="en-US">
                <a:cs typeface="Calibri"/>
              </a:rPr>
              <a:t>Homo luzonensis (2019)</a:t>
            </a:r>
          </a:p>
          <a:p>
            <a:r>
              <a:rPr lang="en-US" dirty="0">
                <a:cs typeface="Calibri"/>
              </a:rPr>
              <a:t>Some Neanderthal facts</a:t>
            </a:r>
          </a:p>
          <a:p>
            <a:pPr lvl="1"/>
            <a:r>
              <a:rPr lang="en-US" dirty="0">
                <a:cs typeface="Calibri"/>
              </a:rPr>
              <a:t>Genome is 99% similar to humans</a:t>
            </a:r>
          </a:p>
          <a:p>
            <a:pPr lvl="1"/>
            <a:r>
              <a:rPr lang="en-US" dirty="0">
                <a:cs typeface="Calibri"/>
              </a:rPr>
              <a:t>Brain larger than ours</a:t>
            </a:r>
          </a:p>
          <a:p>
            <a:pPr lvl="1"/>
            <a:r>
              <a:rPr lang="en-US" dirty="0">
                <a:cs typeface="Calibri"/>
              </a:rPr>
              <a:t>High cognitive skills (hunting, diving for shellfish)</a:t>
            </a:r>
          </a:p>
          <a:p>
            <a:pPr lvl="1"/>
            <a:r>
              <a:rPr lang="en-US" dirty="0">
                <a:cs typeface="Calibri"/>
              </a:rPr>
              <a:t>Art and religion</a:t>
            </a:r>
          </a:p>
          <a:p>
            <a:pPr lvl="1"/>
            <a:r>
              <a:rPr lang="en-US" dirty="0">
                <a:cs typeface="Calibri"/>
              </a:rPr>
              <a:t>Central genetic database calls Neanderthals Homo sapiens neanderthalensis</a:t>
            </a:r>
          </a:p>
          <a:p>
            <a:pPr lvl="1"/>
            <a:r>
              <a:rPr lang="en-US" dirty="0">
                <a:cs typeface="Calibri"/>
              </a:rPr>
              <a:t>Likely had illnesses</a:t>
            </a:r>
          </a:p>
          <a:p>
            <a:pPr lvl="1"/>
            <a:r>
              <a:rPr lang="en-US" dirty="0">
                <a:cs typeface="Calibri"/>
              </a:rPr>
              <a:t>There are mixed Neanderthal and modern human bones</a:t>
            </a:r>
          </a:p>
          <a:p>
            <a:pPr lvl="1"/>
            <a:r>
              <a:rPr lang="en-US" dirty="0">
                <a:cs typeface="Calibri"/>
              </a:rPr>
              <a:t>23andme will tell you what % Neanderthal DNA you have</a:t>
            </a:r>
          </a:p>
          <a:p>
            <a:pPr lvl="1"/>
            <a:endParaRPr lang="en-US" dirty="0">
              <a:cs typeface="Calibri"/>
            </a:endParaRPr>
          </a:p>
        </p:txBody>
      </p:sp>
    </p:spTree>
    <p:extLst>
      <p:ext uri="{BB962C8B-B14F-4D97-AF65-F5344CB8AC3E}">
        <p14:creationId xmlns:p14="http://schemas.microsoft.com/office/powerpoint/2010/main" val="9322295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62ABED-051E-444E-8D9D-7AA6F3C87107}"/>
              </a:ext>
            </a:extLst>
          </p:cNvPr>
          <p:cNvSpPr>
            <a:spLocks noGrp="1"/>
          </p:cNvSpPr>
          <p:nvPr>
            <p:ph type="title"/>
          </p:nvPr>
        </p:nvSpPr>
        <p:spPr/>
        <p:txBody>
          <a:bodyPr/>
          <a:lstStyle/>
          <a:p>
            <a:pPr algn="ctr"/>
            <a:r>
              <a:rPr lang="en-US" dirty="0">
                <a:cs typeface="Calibri Light"/>
              </a:rPr>
              <a:t>In God's image</a:t>
            </a:r>
          </a:p>
        </p:txBody>
      </p:sp>
      <p:sp>
        <p:nvSpPr>
          <p:cNvPr id="3" name="Content Placeholder 2">
            <a:extLst>
              <a:ext uri="{FF2B5EF4-FFF2-40B4-BE49-F238E27FC236}">
                <a16:creationId xmlns:a16="http://schemas.microsoft.com/office/drawing/2014/main" id="{DA5468AE-D566-49F0-9281-B4F0629CFC88}"/>
              </a:ext>
            </a:extLst>
          </p:cNvPr>
          <p:cNvSpPr>
            <a:spLocks noGrp="1"/>
          </p:cNvSpPr>
          <p:nvPr>
            <p:ph idx="1"/>
          </p:nvPr>
        </p:nvSpPr>
        <p:spPr/>
        <p:txBody>
          <a:bodyPr vert="horz" lIns="91440" tIns="45720" rIns="91440" bIns="45720" rtlCol="0" anchor="t">
            <a:normAutofit/>
          </a:bodyPr>
          <a:lstStyle/>
          <a:p>
            <a:r>
              <a:rPr lang="en-US" b="1" dirty="0">
                <a:ea typeface="+mn-lt"/>
                <a:cs typeface="+mn-lt"/>
              </a:rPr>
              <a:t>Q: was Adam just like God in every way?</a:t>
            </a:r>
            <a:endParaRPr lang="en-US" dirty="0">
              <a:ea typeface="+mn-lt"/>
              <a:cs typeface="+mn-lt"/>
            </a:endParaRPr>
          </a:p>
          <a:p>
            <a:r>
              <a:rPr lang="en-US" b="1" dirty="0">
                <a:ea typeface="+mn-lt"/>
                <a:cs typeface="+mn-lt"/>
              </a:rPr>
              <a:t>Q: list some communicable and incommunicable attributes!</a:t>
            </a:r>
            <a:endParaRPr lang="en-US" dirty="0">
              <a:ea typeface="+mn-lt"/>
              <a:cs typeface="+mn-lt"/>
            </a:endParaRPr>
          </a:p>
          <a:p>
            <a:r>
              <a:rPr lang="en-US" dirty="0">
                <a:cs typeface="Calibri"/>
              </a:rPr>
              <a:t>Adam's original perfection is the goal of salvation</a:t>
            </a:r>
          </a:p>
          <a:p>
            <a:r>
              <a:rPr lang="en-US" dirty="0">
                <a:cs typeface="Calibri"/>
              </a:rPr>
              <a:t>It also is the basis of anthropology</a:t>
            </a:r>
          </a:p>
          <a:p>
            <a:pPr lvl="1"/>
            <a:r>
              <a:rPr lang="en-US" dirty="0">
                <a:cs typeface="Calibri"/>
              </a:rPr>
              <a:t>I.e. secular psychology versus biblical counseling</a:t>
            </a:r>
          </a:p>
        </p:txBody>
      </p:sp>
    </p:spTree>
    <p:extLst>
      <p:ext uri="{BB962C8B-B14F-4D97-AF65-F5344CB8AC3E}">
        <p14:creationId xmlns:p14="http://schemas.microsoft.com/office/powerpoint/2010/main" val="39899845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921462-6AD7-4EA0-8D2C-C36E9FF6E326}"/>
              </a:ext>
            </a:extLst>
          </p:cNvPr>
          <p:cNvSpPr>
            <a:spLocks noGrp="1"/>
          </p:cNvSpPr>
          <p:nvPr>
            <p:ph type="title"/>
          </p:nvPr>
        </p:nvSpPr>
        <p:spPr/>
        <p:txBody>
          <a:bodyPr/>
          <a:lstStyle/>
          <a:p>
            <a:pPr algn="ctr"/>
            <a:r>
              <a:rPr lang="en-US" b="1" dirty="0">
                <a:cs typeface="Calibri Light"/>
              </a:rPr>
              <a:t>Knowledge</a:t>
            </a:r>
            <a:endParaRPr lang="en-US" b="1">
              <a:cs typeface="Calibri Light"/>
            </a:endParaRPr>
          </a:p>
        </p:txBody>
      </p:sp>
      <p:sp>
        <p:nvSpPr>
          <p:cNvPr id="3" name="Content Placeholder 2">
            <a:extLst>
              <a:ext uri="{FF2B5EF4-FFF2-40B4-BE49-F238E27FC236}">
                <a16:creationId xmlns:a16="http://schemas.microsoft.com/office/drawing/2014/main" id="{61446285-7D15-47E0-8116-0ED59DD75A42}"/>
              </a:ext>
            </a:extLst>
          </p:cNvPr>
          <p:cNvSpPr>
            <a:spLocks noGrp="1"/>
          </p:cNvSpPr>
          <p:nvPr>
            <p:ph idx="1"/>
          </p:nvPr>
        </p:nvSpPr>
        <p:spPr/>
        <p:txBody>
          <a:bodyPr vert="horz" lIns="91440" tIns="45720" rIns="91440" bIns="45720" rtlCol="0" anchor="t">
            <a:normAutofit/>
          </a:bodyPr>
          <a:lstStyle/>
          <a:p>
            <a:r>
              <a:rPr lang="en-US" b="1" dirty="0">
                <a:ea typeface="+mn-lt"/>
                <a:cs typeface="+mn-lt"/>
              </a:rPr>
              <a:t>Adam exercised his role as prophet.</a:t>
            </a:r>
          </a:p>
          <a:p>
            <a:r>
              <a:rPr lang="en-US" dirty="0">
                <a:cs typeface="Calibri"/>
              </a:rPr>
              <a:t>God revealed truth to man in the garden and Adam was capable of understanding His revelation perfectly.</a:t>
            </a:r>
            <a:endParaRPr lang="en-US">
              <a:cs typeface="Calibri"/>
            </a:endParaRPr>
          </a:p>
          <a:p>
            <a:r>
              <a:rPr lang="en-US" dirty="0">
                <a:cs typeface="Calibri"/>
              </a:rPr>
              <a:t>No need to form hypotheses or test God's revelation.</a:t>
            </a:r>
          </a:p>
          <a:p>
            <a:r>
              <a:rPr lang="en-US" dirty="0">
                <a:cs typeface="Calibri"/>
              </a:rPr>
              <a:t>When Adam named the animals, he didn't make up names, but rather described them according to their true nature.</a:t>
            </a:r>
          </a:p>
          <a:p>
            <a:r>
              <a:rPr lang="en-US" dirty="0">
                <a:cs typeface="Calibri"/>
              </a:rPr>
              <a:t>As prophets we need to fore-tell God's Word</a:t>
            </a:r>
          </a:p>
          <a:p>
            <a:pPr lvl="1"/>
            <a:r>
              <a:rPr lang="en-US" b="1" dirty="0">
                <a:cs typeface="Calibri"/>
              </a:rPr>
              <a:t>Q: why are there no prophets anymore today?</a:t>
            </a:r>
          </a:p>
          <a:p>
            <a:r>
              <a:rPr lang="en-US" dirty="0">
                <a:cs typeface="Calibri"/>
              </a:rPr>
              <a:t>"…in thy light shall we see light" (Psalm 36:9)</a:t>
            </a:r>
            <a:endParaRPr lang="en-US" b="1" dirty="0">
              <a:cs typeface="Calibri"/>
            </a:endParaRPr>
          </a:p>
        </p:txBody>
      </p:sp>
    </p:spTree>
    <p:extLst>
      <p:ext uri="{BB962C8B-B14F-4D97-AF65-F5344CB8AC3E}">
        <p14:creationId xmlns:p14="http://schemas.microsoft.com/office/powerpoint/2010/main" val="15650826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921462-6AD7-4EA0-8D2C-C36E9FF6E326}"/>
              </a:ext>
            </a:extLst>
          </p:cNvPr>
          <p:cNvSpPr>
            <a:spLocks noGrp="1"/>
          </p:cNvSpPr>
          <p:nvPr>
            <p:ph type="title"/>
          </p:nvPr>
        </p:nvSpPr>
        <p:spPr/>
        <p:txBody>
          <a:bodyPr/>
          <a:lstStyle/>
          <a:p>
            <a:pPr algn="ctr"/>
            <a:r>
              <a:rPr lang="en-US" b="1" dirty="0">
                <a:cs typeface="Calibri Light"/>
              </a:rPr>
              <a:t>Righteousness</a:t>
            </a:r>
            <a:endParaRPr lang="en-US" dirty="0"/>
          </a:p>
        </p:txBody>
      </p:sp>
      <p:sp>
        <p:nvSpPr>
          <p:cNvPr id="3" name="Content Placeholder 2">
            <a:extLst>
              <a:ext uri="{FF2B5EF4-FFF2-40B4-BE49-F238E27FC236}">
                <a16:creationId xmlns:a16="http://schemas.microsoft.com/office/drawing/2014/main" id="{61446285-7D15-47E0-8116-0ED59DD75A42}"/>
              </a:ext>
            </a:extLst>
          </p:cNvPr>
          <p:cNvSpPr>
            <a:spLocks noGrp="1"/>
          </p:cNvSpPr>
          <p:nvPr>
            <p:ph idx="1"/>
          </p:nvPr>
        </p:nvSpPr>
        <p:spPr/>
        <p:txBody>
          <a:bodyPr vert="horz" lIns="91440" tIns="45720" rIns="91440" bIns="45720" rtlCol="0" anchor="t">
            <a:normAutofit/>
          </a:bodyPr>
          <a:lstStyle/>
          <a:p>
            <a:r>
              <a:rPr lang="en-US" b="1" dirty="0">
                <a:ea typeface="+mn-lt"/>
                <a:cs typeface="+mn-lt"/>
              </a:rPr>
              <a:t>Adam exercised his role as priest.</a:t>
            </a:r>
          </a:p>
          <a:p>
            <a:r>
              <a:rPr lang="en-US" dirty="0">
                <a:cs typeface="Calibri"/>
              </a:rPr>
              <a:t>Adam was without sin, in a perfect world, without illness or disease.</a:t>
            </a:r>
          </a:p>
          <a:p>
            <a:r>
              <a:rPr lang="en-US" dirty="0">
                <a:cs typeface="Calibri"/>
              </a:rPr>
              <a:t>This is the model God had in mind for us as humans</a:t>
            </a:r>
          </a:p>
          <a:p>
            <a:r>
              <a:rPr lang="en-US" dirty="0">
                <a:cs typeface="Calibri"/>
              </a:rPr>
              <a:t>By default we are to do what is right all the time</a:t>
            </a:r>
          </a:p>
          <a:p>
            <a:pPr lvl="1"/>
            <a:r>
              <a:rPr lang="en-US" dirty="0">
                <a:cs typeface="Calibri"/>
              </a:rPr>
              <a:t>Read Luke 17:7-10</a:t>
            </a:r>
          </a:p>
          <a:p>
            <a:pPr lvl="1"/>
            <a:r>
              <a:rPr lang="en-US" dirty="0">
                <a:cs typeface="Calibri"/>
              </a:rPr>
              <a:t>This is the covenant of works</a:t>
            </a:r>
          </a:p>
          <a:p>
            <a:pPr lvl="1"/>
            <a:r>
              <a:rPr lang="en-US" b="1" dirty="0">
                <a:cs typeface="Calibri"/>
              </a:rPr>
              <a:t>Q: is the covenant of works still in effect? Why or why not?</a:t>
            </a:r>
            <a:endParaRPr lang="en-US" dirty="0">
              <a:cs typeface="Calibri"/>
            </a:endParaRPr>
          </a:p>
          <a:p>
            <a:r>
              <a:rPr lang="en-US" dirty="0">
                <a:cs typeface="Calibri"/>
              </a:rPr>
              <a:t>"Let your heart therefor be perfect" (1Kings 8:61)</a:t>
            </a:r>
          </a:p>
        </p:txBody>
      </p:sp>
    </p:spTree>
    <p:extLst>
      <p:ext uri="{BB962C8B-B14F-4D97-AF65-F5344CB8AC3E}">
        <p14:creationId xmlns:p14="http://schemas.microsoft.com/office/powerpoint/2010/main" val="31057770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921462-6AD7-4EA0-8D2C-C36E9FF6E326}"/>
              </a:ext>
            </a:extLst>
          </p:cNvPr>
          <p:cNvSpPr>
            <a:spLocks noGrp="1"/>
          </p:cNvSpPr>
          <p:nvPr>
            <p:ph type="title"/>
          </p:nvPr>
        </p:nvSpPr>
        <p:spPr/>
        <p:txBody>
          <a:bodyPr/>
          <a:lstStyle/>
          <a:p>
            <a:pPr algn="ctr"/>
            <a:r>
              <a:rPr lang="en-US" b="1" dirty="0">
                <a:cs typeface="Calibri Light"/>
              </a:rPr>
              <a:t>Holiness</a:t>
            </a:r>
            <a:endParaRPr lang="en-US" dirty="0"/>
          </a:p>
        </p:txBody>
      </p:sp>
      <p:sp>
        <p:nvSpPr>
          <p:cNvPr id="3" name="Content Placeholder 2">
            <a:extLst>
              <a:ext uri="{FF2B5EF4-FFF2-40B4-BE49-F238E27FC236}">
                <a16:creationId xmlns:a16="http://schemas.microsoft.com/office/drawing/2014/main" id="{61446285-7D15-47E0-8116-0ED59DD75A42}"/>
              </a:ext>
            </a:extLst>
          </p:cNvPr>
          <p:cNvSpPr>
            <a:spLocks noGrp="1"/>
          </p:cNvSpPr>
          <p:nvPr>
            <p:ph idx="1"/>
          </p:nvPr>
        </p:nvSpPr>
        <p:spPr/>
        <p:txBody>
          <a:bodyPr vert="horz" lIns="91440" tIns="45720" rIns="91440" bIns="45720" rtlCol="0" anchor="t">
            <a:normAutofit/>
          </a:bodyPr>
          <a:lstStyle/>
          <a:p>
            <a:r>
              <a:rPr lang="en-US" b="1" dirty="0">
                <a:ea typeface="+mn-lt"/>
                <a:cs typeface="+mn-lt"/>
              </a:rPr>
              <a:t>Adam exercised his role as king.</a:t>
            </a:r>
          </a:p>
          <a:p>
            <a:r>
              <a:rPr lang="en-US" dirty="0">
                <a:cs typeface="Calibri"/>
              </a:rPr>
              <a:t>Adam represents God by having dominion over the creatures.</a:t>
            </a:r>
            <a:endParaRPr lang="en-US" dirty="0"/>
          </a:p>
          <a:p>
            <a:r>
              <a:rPr lang="en-US" dirty="0">
                <a:cs typeface="Calibri"/>
              </a:rPr>
              <a:t>Holiness means</a:t>
            </a:r>
          </a:p>
          <a:p>
            <a:pPr lvl="1"/>
            <a:r>
              <a:rPr lang="en-US" dirty="0">
                <a:cs typeface="Calibri"/>
              </a:rPr>
              <a:t>Without sin, spot or blemish</a:t>
            </a:r>
          </a:p>
          <a:p>
            <a:pPr lvl="1"/>
            <a:r>
              <a:rPr lang="en-US" dirty="0">
                <a:cs typeface="Calibri"/>
              </a:rPr>
              <a:t>Perfection and completion</a:t>
            </a:r>
          </a:p>
          <a:p>
            <a:r>
              <a:rPr lang="en-US" dirty="0">
                <a:cs typeface="Calibri"/>
              </a:rPr>
              <a:t>"This is the way, walk you in it" (Isaiah 30:21)</a:t>
            </a:r>
          </a:p>
        </p:txBody>
      </p:sp>
    </p:spTree>
    <p:extLst>
      <p:ext uri="{BB962C8B-B14F-4D97-AF65-F5344CB8AC3E}">
        <p14:creationId xmlns:p14="http://schemas.microsoft.com/office/powerpoint/2010/main" val="28124857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A0CE5F-D32B-46CB-BEFE-7B683E818B55}"/>
              </a:ext>
            </a:extLst>
          </p:cNvPr>
          <p:cNvSpPr>
            <a:spLocks noGrp="1"/>
          </p:cNvSpPr>
          <p:nvPr>
            <p:ph type="title"/>
          </p:nvPr>
        </p:nvSpPr>
        <p:spPr/>
        <p:txBody>
          <a:bodyPr/>
          <a:lstStyle/>
          <a:p>
            <a:pPr algn="ctr"/>
            <a:r>
              <a:rPr lang="en-US" b="1" dirty="0">
                <a:latin typeface="Bookman Old Style"/>
                <a:cs typeface="Calibri Light"/>
              </a:rPr>
              <a:t>Question #11</a:t>
            </a:r>
            <a:endParaRPr lang="en-US" b="1" dirty="0">
              <a:latin typeface="Bookman Old Style"/>
            </a:endParaRPr>
          </a:p>
        </p:txBody>
      </p:sp>
      <p:sp>
        <p:nvSpPr>
          <p:cNvPr id="3" name="Content Placeholder 2">
            <a:extLst>
              <a:ext uri="{FF2B5EF4-FFF2-40B4-BE49-F238E27FC236}">
                <a16:creationId xmlns:a16="http://schemas.microsoft.com/office/drawing/2014/main" id="{D8077D91-453F-4E13-8D7B-3F4E889C0A53}"/>
              </a:ext>
            </a:extLst>
          </p:cNvPr>
          <p:cNvSpPr>
            <a:spLocks noGrp="1"/>
          </p:cNvSpPr>
          <p:nvPr>
            <p:ph idx="1"/>
          </p:nvPr>
        </p:nvSpPr>
        <p:spPr>
          <a:xfrm>
            <a:off x="1571445" y="1854380"/>
            <a:ext cx="9221639" cy="4322583"/>
          </a:xfrm>
        </p:spPr>
        <p:txBody>
          <a:bodyPr vert="horz" lIns="91440" tIns="45720" rIns="91440" bIns="45720" rtlCol="0" anchor="t">
            <a:normAutofit/>
          </a:bodyPr>
          <a:lstStyle/>
          <a:p>
            <a:r>
              <a:rPr lang="en-US" sz="3200" b="1" dirty="0">
                <a:ea typeface="+mn-lt"/>
                <a:cs typeface="+mn-lt"/>
              </a:rPr>
              <a:t>Q. What are God's works of providence?</a:t>
            </a:r>
            <a:endParaRPr lang="en-US" b="1" dirty="0">
              <a:ea typeface="+mn-lt"/>
              <a:cs typeface="+mn-lt"/>
            </a:endParaRPr>
          </a:p>
          <a:p>
            <a:r>
              <a:rPr lang="en-US" sz="3200" b="1" dirty="0">
                <a:ea typeface="+mn-lt"/>
                <a:cs typeface="+mn-lt"/>
              </a:rPr>
              <a:t> A. </a:t>
            </a:r>
            <a:r>
              <a:rPr lang="en-US" sz="3200" dirty="0">
                <a:ea typeface="+mn-lt"/>
                <a:cs typeface="+mn-lt"/>
              </a:rPr>
              <a:t>God's works of providence are, his most holy, wise, and powerful preserving and governing all his creatures and all their actions.</a:t>
            </a:r>
            <a:endParaRPr lang="en-US" dirty="0">
              <a:ea typeface="+mn-lt"/>
              <a:cs typeface="+mn-lt"/>
            </a:endParaRPr>
          </a:p>
        </p:txBody>
      </p:sp>
    </p:spTree>
    <p:extLst>
      <p:ext uri="{BB962C8B-B14F-4D97-AF65-F5344CB8AC3E}">
        <p14:creationId xmlns:p14="http://schemas.microsoft.com/office/powerpoint/2010/main" val="3137046485"/>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0</Words>
  <Application>Microsoft Office PowerPoint</Application>
  <PresentationFormat>Widescreen</PresentationFormat>
  <Paragraphs>0</Paragraphs>
  <Slides>34</Slides>
  <Notes>1</Notes>
  <HiddenSlides>7</HiddenSlides>
  <MMClips>0</MMClips>
  <ScaleCrop>false</ScaleCrop>
  <HeadingPairs>
    <vt:vector size="4" baseType="variant">
      <vt:variant>
        <vt:lpstr>Theme</vt:lpstr>
      </vt:variant>
      <vt:variant>
        <vt:i4>2</vt:i4>
      </vt:variant>
      <vt:variant>
        <vt:lpstr>Slide Titles</vt:lpstr>
      </vt:variant>
      <vt:variant>
        <vt:i4>34</vt:i4>
      </vt:variant>
    </vt:vector>
  </HeadingPairs>
  <TitlesOfParts>
    <vt:vector size="36" baseType="lpstr">
      <vt:lpstr>office theme</vt:lpstr>
      <vt:lpstr>Office Theme</vt:lpstr>
      <vt:lpstr>Westminster Shorter Catechism </vt:lpstr>
      <vt:lpstr>Question #10</vt:lpstr>
      <vt:lpstr>What does the Bible say?</vt:lpstr>
      <vt:lpstr>Not by evolution</vt:lpstr>
      <vt:lpstr>In God's image</vt:lpstr>
      <vt:lpstr>Knowledge</vt:lpstr>
      <vt:lpstr>Righteousness</vt:lpstr>
      <vt:lpstr>Holiness</vt:lpstr>
      <vt:lpstr>Question #11</vt:lpstr>
      <vt:lpstr>What does the Bible say?</vt:lpstr>
      <vt:lpstr>Preserving</vt:lpstr>
      <vt:lpstr>Governing</vt:lpstr>
      <vt:lpstr>God's decrees</vt:lpstr>
      <vt:lpstr>PowerPoint Presentation</vt:lpstr>
      <vt:lpstr>Molinism (middle knowledge)</vt:lpstr>
      <vt:lpstr>God decrees and acts</vt:lpstr>
      <vt:lpstr>More Bible verses</vt:lpstr>
      <vt:lpstr>For want of a nail...</vt:lpstr>
      <vt:lpstr>Question #12</vt:lpstr>
      <vt:lpstr>What does the Bible say?</vt:lpstr>
      <vt:lpstr>What is a covenant?</vt:lpstr>
      <vt:lpstr>The covenant of life</vt:lpstr>
      <vt:lpstr>Luke 17:7-10</vt:lpstr>
      <vt:lpstr>Conclusions</vt:lpstr>
      <vt:lpstr>Human nature in its fourfold state (Boston)</vt:lpstr>
      <vt:lpstr>God and sin</vt:lpstr>
      <vt:lpstr>Adam and Jesus</vt:lpstr>
      <vt:lpstr>Question #13</vt:lpstr>
      <vt:lpstr>What does the Bible say?</vt:lpstr>
      <vt:lpstr>The tree of life as a sacrament</vt:lpstr>
      <vt:lpstr>Liberty and ability</vt:lpstr>
      <vt:lpstr>Adam and Eve were real people</vt:lpstr>
      <vt:lpstr>What they didn’t tell you about human-chimp DNA similarity</vt:lpstr>
      <vt:lpstr>Homework! :-)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 </cp:lastModifiedBy>
  <cp:revision>2160</cp:revision>
  <dcterms:created xsi:type="dcterms:W3CDTF">2013-07-15T20:26:40Z</dcterms:created>
  <dcterms:modified xsi:type="dcterms:W3CDTF">2021-02-14T17:24:08Z</dcterms:modified>
</cp:coreProperties>
</file>